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6858000" cx="12192000"/>
  <p:notesSz cx="6858000" cy="9144000"/>
  <p:embeddedFontLst>
    <p:embeddedFont>
      <p:font typeface="Roboto"/>
      <p:regular r:id="rId39"/>
      <p:bold r:id="rId40"/>
      <p:italic r:id="rId41"/>
      <p:boldItalic r:id="rId42"/>
    </p:embeddedFont>
    <p:embeddedFont>
      <p:font typeface="Lato"/>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4"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oboto-regular.fntdata"/><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Open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27" name="Shape 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28" name="Shape 28"/>
        <p:cNvGrpSpPr/>
        <p:nvPr/>
      </p:nvGrpSpPr>
      <p:grpSpPr>
        <a:xfrm>
          <a:off x="0" y="0"/>
          <a:ext cx="0" cy="0"/>
          <a:chOff x="0" y="0"/>
          <a:chExt cx="0" cy="0"/>
        </a:xfrm>
      </p:grpSpPr>
      <p:grpSp>
        <p:nvGrpSpPr>
          <p:cNvPr id="29" name="Google Shape;29;p14"/>
          <p:cNvGrpSpPr/>
          <p:nvPr/>
        </p:nvGrpSpPr>
        <p:grpSpPr>
          <a:xfrm>
            <a:off x="4079368" y="2057112"/>
            <a:ext cx="4033264" cy="3172231"/>
            <a:chOff x="2444748" y="555045"/>
            <a:chExt cx="7282048" cy="5727454"/>
          </a:xfrm>
        </p:grpSpPr>
        <p:sp>
          <p:nvSpPr>
            <p:cNvPr id="30" name="Google Shape;30;p14"/>
            <p:cNvSpPr/>
            <p:nvPr/>
          </p:nvSpPr>
          <p:spPr>
            <a:xfrm>
              <a:off x="4964693" y="5443837"/>
              <a:ext cx="2168250" cy="818208"/>
            </a:xfrm>
            <a:custGeom>
              <a:rect b="b" l="l" r="r" t="t"/>
              <a:pathLst>
                <a:path extrusionOk="0" h="818207" w="216825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 name="Google Shape;31;p14"/>
            <p:cNvSpPr/>
            <p:nvPr/>
          </p:nvSpPr>
          <p:spPr>
            <a:xfrm>
              <a:off x="2444748" y="555045"/>
              <a:ext cx="7282048" cy="4950157"/>
            </a:xfrm>
            <a:custGeom>
              <a:rect b="b" l="l" r="r" t="t"/>
              <a:pathLst>
                <a:path extrusionOk="0" h="4950157" w="7282048">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14"/>
            <p:cNvSpPr/>
            <p:nvPr/>
          </p:nvSpPr>
          <p:spPr>
            <a:xfrm>
              <a:off x="8706599" y="5435655"/>
              <a:ext cx="490925" cy="81821"/>
            </a:xfrm>
            <a:custGeom>
              <a:rect b="b" l="l" r="r" t="t"/>
              <a:pathLst>
                <a:path extrusionOk="0" h="81820" w="490924">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 name="Google Shape;33;p14"/>
            <p:cNvSpPr/>
            <p:nvPr/>
          </p:nvSpPr>
          <p:spPr>
            <a:xfrm>
              <a:off x="2481568" y="595956"/>
              <a:ext cx="7200228" cy="4336501"/>
            </a:xfrm>
            <a:custGeom>
              <a:rect b="b" l="l" r="r" t="t"/>
              <a:pathLst>
                <a:path extrusionOk="0" h="4336501" w="7200227">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 name="Google Shape;34;p14"/>
            <p:cNvSpPr/>
            <p:nvPr/>
          </p:nvSpPr>
          <p:spPr>
            <a:xfrm>
              <a:off x="4968919" y="6159768"/>
              <a:ext cx="2168250" cy="122731"/>
            </a:xfrm>
            <a:custGeom>
              <a:rect b="b" l="l" r="r" t="t"/>
              <a:pathLst>
                <a:path extrusionOk="0" h="122731" w="216825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 name="Google Shape;35;p14"/>
            <p:cNvSpPr/>
            <p:nvPr/>
          </p:nvSpPr>
          <p:spPr>
            <a:xfrm>
              <a:off x="2481568" y="4903820"/>
              <a:ext cx="7200228" cy="572745"/>
            </a:xfrm>
            <a:custGeom>
              <a:rect b="b" l="l" r="r" t="t"/>
              <a:pathLst>
                <a:path extrusionOk="0" h="572745" w="7200227">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 name="Google Shape;36;p14"/>
            <p:cNvSpPr/>
            <p:nvPr/>
          </p:nvSpPr>
          <p:spPr>
            <a:xfrm>
              <a:off x="2747714" y="910966"/>
              <a:ext cx="6676116" cy="3763756"/>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14"/>
            <p:cNvSpPr/>
            <p:nvPr/>
          </p:nvSpPr>
          <p:spPr>
            <a:xfrm>
              <a:off x="5654591" y="939518"/>
              <a:ext cx="3769239" cy="3736342"/>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8" name="Google Shape;38;p14"/>
          <p:cNvSpPr/>
          <p:nvPr>
            <p:ph idx="2" type="pic"/>
          </p:nvPr>
        </p:nvSpPr>
        <p:spPr>
          <a:xfrm>
            <a:off x="4247170" y="2218668"/>
            <a:ext cx="3678250" cy="2155760"/>
          </a:xfrm>
          <a:prstGeom prst="rect">
            <a:avLst/>
          </a:prstGeom>
          <a:solidFill>
            <a:srgbClr val="F2F2F2"/>
          </a:solidFill>
          <a:ln>
            <a:noFill/>
          </a:ln>
        </p:spPr>
      </p:sp>
      <p:sp>
        <p:nvSpPr>
          <p:cNvPr id="39" name="Google Shape;39;p1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41" name="Shape 41"/>
        <p:cNvGrpSpPr/>
        <p:nvPr/>
      </p:nvGrpSpPr>
      <p:grpSpPr>
        <a:xfrm>
          <a:off x="0" y="0"/>
          <a:ext cx="0" cy="0"/>
          <a:chOff x="0" y="0"/>
          <a:chExt cx="0" cy="0"/>
        </a:xfrm>
      </p:grpSpPr>
      <p:sp>
        <p:nvSpPr>
          <p:cNvPr id="42" name="Google Shape;42;p16"/>
          <p:cNvSpPr/>
          <p:nvPr>
            <p:ph idx="2" type="pic"/>
          </p:nvPr>
        </p:nvSpPr>
        <p:spPr>
          <a:xfrm>
            <a:off x="4403035" y="0"/>
            <a:ext cx="7788965" cy="6858000"/>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43" name="Shape 4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44" name="Shape 4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45" name="Shape 45"/>
        <p:cNvGrpSpPr/>
        <p:nvPr/>
      </p:nvGrpSpPr>
      <p:grpSpPr>
        <a:xfrm>
          <a:off x="0" y="0"/>
          <a:ext cx="0" cy="0"/>
          <a:chOff x="0" y="0"/>
          <a:chExt cx="0" cy="0"/>
        </a:xfrm>
      </p:grpSpPr>
      <p:grpSp>
        <p:nvGrpSpPr>
          <p:cNvPr id="46" name="Google Shape;46;p19"/>
          <p:cNvGrpSpPr/>
          <p:nvPr/>
        </p:nvGrpSpPr>
        <p:grpSpPr>
          <a:xfrm>
            <a:off x="8295412" y="1658804"/>
            <a:ext cx="3174949" cy="4282922"/>
            <a:chOff x="5745956" y="3501865"/>
            <a:chExt cx="2146216" cy="2895189"/>
          </a:xfrm>
        </p:grpSpPr>
        <p:sp>
          <p:nvSpPr>
            <p:cNvPr id="47" name="Google Shape;47;p19"/>
            <p:cNvSpPr/>
            <p:nvPr/>
          </p:nvSpPr>
          <p:spPr>
            <a:xfrm>
              <a:off x="7498806" y="3501865"/>
              <a:ext cx="157347" cy="62939"/>
            </a:xfrm>
            <a:custGeom>
              <a:rect b="b" l="l" r="r" t="t"/>
              <a:pathLst>
                <a:path extrusionOk="0" h="19050" w="47625">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19"/>
            <p:cNvSpPr/>
            <p:nvPr/>
          </p:nvSpPr>
          <p:spPr>
            <a:xfrm>
              <a:off x="7829233" y="3977052"/>
              <a:ext cx="62939" cy="157347"/>
            </a:xfrm>
            <a:custGeom>
              <a:rect b="b" l="l" r="r" t="t"/>
              <a:pathLst>
                <a:path extrusionOk="0" h="47625" w="19050">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 name="Google Shape;49;p19"/>
            <p:cNvSpPr/>
            <p:nvPr/>
          </p:nvSpPr>
          <p:spPr>
            <a:xfrm>
              <a:off x="7829233" y="3838586"/>
              <a:ext cx="62939" cy="157347"/>
            </a:xfrm>
            <a:custGeom>
              <a:rect b="b" l="l" r="r" t="t"/>
              <a:pathLst>
                <a:path extrusionOk="0" h="47625" w="19050">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 name="Google Shape;50;p19"/>
            <p:cNvSpPr/>
            <p:nvPr/>
          </p:nvSpPr>
          <p:spPr>
            <a:xfrm>
              <a:off x="5745956" y="3523892"/>
              <a:ext cx="2139922" cy="2863720"/>
            </a:xfrm>
            <a:custGeom>
              <a:rect b="b" l="l" r="r" t="t"/>
              <a:pathLst>
                <a:path extrusionOk="0" h="866775" w="647700">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19"/>
            <p:cNvSpPr/>
            <p:nvPr/>
          </p:nvSpPr>
          <p:spPr>
            <a:xfrm>
              <a:off x="5755398" y="3533334"/>
              <a:ext cx="2108453" cy="2863720"/>
            </a:xfrm>
            <a:custGeom>
              <a:rect b="b" l="l" r="r" t="t"/>
              <a:pathLst>
                <a:path extrusionOk="0" h="866775" w="6381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 name="Google Shape;52;p19"/>
            <p:cNvSpPr/>
            <p:nvPr/>
          </p:nvSpPr>
          <p:spPr>
            <a:xfrm>
              <a:off x="5972536" y="3781941"/>
              <a:ext cx="1699350" cy="2360208"/>
            </a:xfrm>
            <a:custGeom>
              <a:rect b="b" l="l" r="r" t="t"/>
              <a:pathLst>
                <a:path extrusionOk="0" h="714375" w="514350">
                  <a:moveTo>
                    <a:pt x="7144" y="7144"/>
                  </a:moveTo>
                  <a:lnTo>
                    <a:pt x="508159" y="7144"/>
                  </a:lnTo>
                  <a:lnTo>
                    <a:pt x="508159" y="711041"/>
                  </a:lnTo>
                  <a:lnTo>
                    <a:pt x="7144" y="71104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 name="Google Shape;53;p19"/>
            <p:cNvSpPr/>
            <p:nvPr/>
          </p:nvSpPr>
          <p:spPr>
            <a:xfrm>
              <a:off x="6537278" y="3804313"/>
              <a:ext cx="1119116" cy="2330356"/>
            </a:xfrm>
            <a:custGeom>
              <a:rect b="b" l="l" r="r" t="t"/>
              <a:pathLst>
                <a:path extrusionOk="0" h="2330356" w="111911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54" name="Google Shape;54;p19"/>
            <p:cNvGrpSpPr/>
            <p:nvPr/>
          </p:nvGrpSpPr>
          <p:grpSpPr>
            <a:xfrm>
              <a:off x="6752948" y="6198983"/>
              <a:ext cx="113352" cy="113352"/>
              <a:chOff x="6768693" y="6038239"/>
              <a:chExt cx="147969" cy="147969"/>
            </a:xfrm>
          </p:grpSpPr>
          <p:sp>
            <p:nvSpPr>
              <p:cNvPr id="55" name="Google Shape;55;p19"/>
              <p:cNvSpPr/>
              <p:nvPr/>
            </p:nvSpPr>
            <p:spPr>
              <a:xfrm>
                <a:off x="6768693" y="6038239"/>
                <a:ext cx="147969" cy="14796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 name="Google Shape;56;p19"/>
              <p:cNvSpPr/>
              <p:nvPr/>
            </p:nvSpPr>
            <p:spPr>
              <a:xfrm>
                <a:off x="6802088" y="6071634"/>
                <a:ext cx="81180" cy="8118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57" name="Google Shape;57;p19"/>
          <p:cNvGrpSpPr/>
          <p:nvPr/>
        </p:nvGrpSpPr>
        <p:grpSpPr>
          <a:xfrm>
            <a:off x="6823319" y="3202196"/>
            <a:ext cx="1656867" cy="2912686"/>
            <a:chOff x="7182034" y="5192864"/>
            <a:chExt cx="825553" cy="1451279"/>
          </a:xfrm>
        </p:grpSpPr>
        <p:grpSp>
          <p:nvGrpSpPr>
            <p:cNvPr id="58" name="Google Shape;58;p19"/>
            <p:cNvGrpSpPr/>
            <p:nvPr/>
          </p:nvGrpSpPr>
          <p:grpSpPr>
            <a:xfrm>
              <a:off x="7182034" y="5192864"/>
              <a:ext cx="825553" cy="1451279"/>
              <a:chOff x="445712" y="1449040"/>
              <a:chExt cx="2113018" cy="3924176"/>
            </a:xfrm>
          </p:grpSpPr>
          <p:sp>
            <p:nvSpPr>
              <p:cNvPr id="59" name="Google Shape;59;p19"/>
              <p:cNvSpPr/>
              <p:nvPr/>
            </p:nvSpPr>
            <p:spPr>
              <a:xfrm>
                <a:off x="445712" y="1449040"/>
                <a:ext cx="2113018" cy="3924176"/>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p19"/>
              <p:cNvSpPr/>
              <p:nvPr/>
            </p:nvSpPr>
            <p:spPr>
              <a:xfrm>
                <a:off x="1379920" y="1650572"/>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 name="Google Shape;61;p19"/>
              <p:cNvGrpSpPr/>
              <p:nvPr/>
            </p:nvGrpSpPr>
            <p:grpSpPr>
              <a:xfrm>
                <a:off x="1407705" y="5045834"/>
                <a:ext cx="211967" cy="211967"/>
                <a:chOff x="1549420" y="5712364"/>
                <a:chExt cx="312583" cy="312583"/>
              </a:xfrm>
            </p:grpSpPr>
            <p:sp>
              <p:nvSpPr>
                <p:cNvPr id="62" name="Google Shape;62;p19"/>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19"/>
                <p:cNvSpPr/>
                <p:nvPr/>
              </p:nvSpPr>
              <p:spPr>
                <a:xfrm>
                  <a:off x="1634225" y="5796647"/>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64" name="Google Shape;64;p19"/>
            <p:cNvGrpSpPr/>
            <p:nvPr/>
          </p:nvGrpSpPr>
          <p:grpSpPr>
            <a:xfrm>
              <a:off x="7210904" y="5333460"/>
              <a:ext cx="734603" cy="1136247"/>
              <a:chOff x="7224494" y="5344134"/>
              <a:chExt cx="734603" cy="1189257"/>
            </a:xfrm>
          </p:grpSpPr>
          <p:sp>
            <p:nvSpPr>
              <p:cNvPr id="65" name="Google Shape;65;p19"/>
              <p:cNvSpPr/>
              <p:nvPr/>
            </p:nvSpPr>
            <p:spPr>
              <a:xfrm>
                <a:off x="7224494" y="5344134"/>
                <a:ext cx="734603" cy="1189257"/>
              </a:xfrm>
              <a:custGeom>
                <a:rect b="b" l="l" r="r" t="t"/>
                <a:pathLst>
                  <a:path extrusionOk="0" h="590550" w="333375">
                    <a:moveTo>
                      <a:pt x="7144" y="7144"/>
                    </a:moveTo>
                    <a:lnTo>
                      <a:pt x="331946" y="7144"/>
                    </a:lnTo>
                    <a:lnTo>
                      <a:pt x="331946" y="586264"/>
                    </a:lnTo>
                    <a:lnTo>
                      <a:pt x="7144" y="58626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19"/>
              <p:cNvSpPr/>
              <p:nvPr/>
            </p:nvSpPr>
            <p:spPr>
              <a:xfrm>
                <a:off x="7353653" y="5363515"/>
                <a:ext cx="604560" cy="1150499"/>
              </a:xfrm>
              <a:custGeom>
                <a:rect b="b" l="l" r="r" t="t"/>
                <a:pathLst>
                  <a:path extrusionOk="0" h="2330356" w="111911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67" name="Google Shape;67;p19"/>
          <p:cNvSpPr/>
          <p:nvPr>
            <p:ph idx="2" type="pic"/>
          </p:nvPr>
        </p:nvSpPr>
        <p:spPr>
          <a:xfrm>
            <a:off x="8609452" y="2064430"/>
            <a:ext cx="2535033" cy="3500209"/>
          </a:xfrm>
          <a:prstGeom prst="rect">
            <a:avLst/>
          </a:prstGeom>
          <a:solidFill>
            <a:srgbClr val="F2F2F2"/>
          </a:solidFill>
          <a:ln>
            <a:noFill/>
          </a:ln>
        </p:spPr>
      </p:sp>
      <p:sp>
        <p:nvSpPr>
          <p:cNvPr id="68" name="Google Shape;68;p19"/>
          <p:cNvSpPr/>
          <p:nvPr>
            <p:ph idx="3" type="pic"/>
          </p:nvPr>
        </p:nvSpPr>
        <p:spPr>
          <a:xfrm>
            <a:off x="6906381" y="3455576"/>
            <a:ext cx="1484457" cy="2330645"/>
          </a:xfrm>
          <a:prstGeom prst="rect">
            <a:avLst/>
          </a:prstGeom>
          <a:solidFill>
            <a:srgbClr val="F2F2F2"/>
          </a:solidFill>
          <a:ln>
            <a:noFill/>
          </a:ln>
        </p:spPr>
      </p:sp>
      <p:sp>
        <p:nvSpPr>
          <p:cNvPr id="69" name="Google Shape;69;p1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71" name="Shape 71"/>
        <p:cNvGrpSpPr/>
        <p:nvPr/>
      </p:nvGrpSpPr>
      <p:grpSpPr>
        <a:xfrm>
          <a:off x="0" y="0"/>
          <a:ext cx="0" cy="0"/>
          <a:chOff x="0" y="0"/>
          <a:chExt cx="0" cy="0"/>
        </a:xfrm>
      </p:grpSpPr>
      <p:sp>
        <p:nvSpPr>
          <p:cNvPr id="72" name="Google Shape;72;p21"/>
          <p:cNvSpPr/>
          <p:nvPr>
            <p:ph idx="2" type="pic"/>
          </p:nvPr>
        </p:nvSpPr>
        <p:spPr>
          <a:xfrm>
            <a:off x="4319757" y="-1"/>
            <a:ext cx="6580997" cy="5001448"/>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3"/>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76" name="Shape 76"/>
        <p:cNvGrpSpPr/>
        <p:nvPr/>
      </p:nvGrpSpPr>
      <p:grpSpPr>
        <a:xfrm>
          <a:off x="0" y="0"/>
          <a:ext cx="0" cy="0"/>
          <a:chOff x="0" y="0"/>
          <a:chExt cx="0" cy="0"/>
        </a:xfrm>
      </p:grpSpPr>
      <p:sp>
        <p:nvSpPr>
          <p:cNvPr id="77" name="Google Shape;77;p24"/>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 name="Google Shape;78;p24"/>
          <p:cNvSpPr/>
          <p:nvPr/>
        </p:nvSpPr>
        <p:spPr>
          <a:xfrm>
            <a:off x="354010" y="1131591"/>
            <a:ext cx="3560767" cy="5402561"/>
          </a:xfrm>
          <a:prstGeom prst="roundRect">
            <a:avLst>
              <a:gd fmla="val 3968"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79" name="Google Shape;79;p24"/>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80" name="Google Shape;80;p24"/>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81" name="Google Shape;81;p24"/>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82" name="Google Shape;82;p24"/>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83" name="Google Shape;83;p24"/>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84" name="Google Shape;84;p24"/>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15" name="Shape 15"/>
        <p:cNvGrpSpPr/>
        <p:nvPr/>
      </p:nvGrpSpPr>
      <p:grpSpPr>
        <a:xfrm>
          <a:off x="0" y="0"/>
          <a:ext cx="0" cy="0"/>
          <a:chOff x="0" y="0"/>
          <a:chExt cx="0" cy="0"/>
        </a:xfrm>
      </p:grpSpPr>
      <p:sp>
        <p:nvSpPr>
          <p:cNvPr id="16" name="Google Shape;16;p7"/>
          <p:cNvSpPr/>
          <p:nvPr>
            <p:ph idx="2" type="pic"/>
          </p:nvPr>
        </p:nvSpPr>
        <p:spPr>
          <a:xfrm>
            <a:off x="5724525" y="0"/>
            <a:ext cx="6467475" cy="6858000"/>
          </a:xfrm>
          <a:prstGeom prst="rect">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7" name="Shape 17"/>
        <p:cNvGrpSpPr/>
        <p:nvPr/>
      </p:nvGrpSpPr>
      <p:grpSpPr>
        <a:xfrm>
          <a:off x="0" y="0"/>
          <a:ext cx="0" cy="0"/>
          <a:chOff x="0" y="0"/>
          <a:chExt cx="0" cy="0"/>
        </a:xfrm>
      </p:grpSpPr>
      <p:sp>
        <p:nvSpPr>
          <p:cNvPr id="18" name="Google Shape;18;p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9" name="Shape 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20" name="Shape 2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21" name="Shape 21"/>
        <p:cNvGrpSpPr/>
        <p:nvPr/>
      </p:nvGrpSpPr>
      <p:grpSpPr>
        <a:xfrm>
          <a:off x="0" y="0"/>
          <a:ext cx="0" cy="0"/>
          <a:chOff x="0" y="0"/>
          <a:chExt cx="0" cy="0"/>
        </a:xfrm>
      </p:grpSpPr>
      <p:sp>
        <p:nvSpPr>
          <p:cNvPr id="22" name="Google Shape;22;p11"/>
          <p:cNvSpPr/>
          <p:nvPr>
            <p:ph idx="2" type="pic"/>
          </p:nvPr>
        </p:nvSpPr>
        <p:spPr>
          <a:xfrm>
            <a:off x="5140214" y="354163"/>
            <a:ext cx="1920975" cy="2212003"/>
          </a:xfrm>
          <a:prstGeom prst="rect">
            <a:avLst/>
          </a:prstGeom>
          <a:solidFill>
            <a:srgbClr val="F2F2F2"/>
          </a:solidFill>
          <a:ln>
            <a:noFill/>
          </a:ln>
        </p:spPr>
      </p:sp>
      <p:sp>
        <p:nvSpPr>
          <p:cNvPr id="23" name="Google Shape;23;p11"/>
          <p:cNvSpPr/>
          <p:nvPr>
            <p:ph idx="3" type="pic"/>
          </p:nvPr>
        </p:nvSpPr>
        <p:spPr>
          <a:xfrm>
            <a:off x="6198388" y="2357502"/>
            <a:ext cx="1920975" cy="2212003"/>
          </a:xfrm>
          <a:prstGeom prst="rect">
            <a:avLst/>
          </a:prstGeom>
          <a:solidFill>
            <a:srgbClr val="F2F2F2"/>
          </a:solidFill>
          <a:ln>
            <a:noFill/>
          </a:ln>
        </p:spPr>
      </p:sp>
      <p:sp>
        <p:nvSpPr>
          <p:cNvPr id="24" name="Google Shape;24;p11"/>
          <p:cNvSpPr/>
          <p:nvPr>
            <p:ph idx="4" type="pic"/>
          </p:nvPr>
        </p:nvSpPr>
        <p:spPr>
          <a:xfrm>
            <a:off x="5140214" y="4360841"/>
            <a:ext cx="1920975" cy="2212003"/>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25" name="Shape 25"/>
        <p:cNvGrpSpPr/>
        <p:nvPr/>
      </p:nvGrpSpPr>
      <p:grpSpPr>
        <a:xfrm>
          <a:off x="0" y="0"/>
          <a:ext cx="0" cy="0"/>
          <a:chOff x="0" y="0"/>
          <a:chExt cx="0" cy="0"/>
        </a:xfrm>
      </p:grpSpPr>
      <p:sp>
        <p:nvSpPr>
          <p:cNvPr id="26" name="Google Shape;26;p12"/>
          <p:cNvSpPr/>
          <p:nvPr>
            <p:ph idx="2" type="pic"/>
          </p:nvPr>
        </p:nvSpPr>
        <p:spPr>
          <a:xfrm>
            <a:off x="0" y="0"/>
            <a:ext cx="12191999" cy="685800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19" Type="http://schemas.openxmlformats.org/officeDocument/2006/relationships/theme" Target="../theme/theme3.xml"/><Relationship Id="rId6" Type="http://schemas.openxmlformats.org/officeDocument/2006/relationships/slideLayout" Target="../slideLayouts/slideLayout9.xml"/><Relationship Id="rId18" Type="http://schemas.openxmlformats.org/officeDocument/2006/relationships/slideLayout" Target="../slideLayouts/slideLayout21.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 name="Shape 1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colab.research.google.com/drive/1IuPnXeO_cNkTyr2nc_fWNEYeakxcwPjL?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5"/>
          <p:cNvSpPr txBox="1"/>
          <p:nvPr/>
        </p:nvSpPr>
        <p:spPr>
          <a:xfrm>
            <a:off x="0" y="2861941"/>
            <a:ext cx="12192000" cy="92333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5400" u="none" cap="none" strike="noStrike">
                <a:solidFill>
                  <a:schemeClr val="lt1"/>
                </a:solidFill>
                <a:latin typeface="Lato"/>
                <a:ea typeface="Lato"/>
                <a:cs typeface="Lato"/>
                <a:sym typeface="Lato"/>
              </a:rPr>
              <a:t>IMAGE ENHANCEMENT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34"/>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9" name="Google Shape;159;p34"/>
          <p:cNvSpPr/>
          <p:nvPr/>
        </p:nvSpPr>
        <p:spPr>
          <a:xfrm>
            <a:off x="0" y="0"/>
            <a:ext cx="4709160" cy="6858000"/>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0" name="Google Shape;160;p34"/>
          <p:cNvSpPr/>
          <p:nvPr/>
        </p:nvSpPr>
        <p:spPr>
          <a:xfrm>
            <a:off x="0" y="0"/>
            <a:ext cx="3284331" cy="6858000"/>
          </a:xfrm>
          <a:custGeom>
            <a:rect b="b" l="l" r="r" t="t"/>
            <a:pathLst>
              <a:path extrusionOk="0" h="6858000" w="4319042">
                <a:moveTo>
                  <a:pt x="0" y="0"/>
                </a:moveTo>
                <a:lnTo>
                  <a:pt x="1142888" y="0"/>
                </a:lnTo>
                <a:lnTo>
                  <a:pt x="4319042" y="6858000"/>
                </a:lnTo>
                <a:lnTo>
                  <a:pt x="0" y="6858000"/>
                </a:lnTo>
                <a:close/>
              </a:path>
            </a:pathLst>
          </a:custGeom>
          <a:solidFill>
            <a:schemeClr val="dk1">
              <a:alpha val="3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 name="Google Shape;161;p34"/>
          <p:cNvSpPr txBox="1"/>
          <p:nvPr/>
        </p:nvSpPr>
        <p:spPr>
          <a:xfrm>
            <a:off x="804672" y="640080"/>
            <a:ext cx="3282696" cy="5257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4400">
                <a:solidFill>
                  <a:schemeClr val="lt1"/>
                </a:solidFill>
                <a:latin typeface="Arial"/>
                <a:ea typeface="Arial"/>
                <a:cs typeface="Arial"/>
                <a:sym typeface="Arial"/>
              </a:rPr>
              <a:t>Dataset for SRGAN</a:t>
            </a:r>
            <a:endParaRPr/>
          </a:p>
        </p:txBody>
      </p:sp>
      <p:sp>
        <p:nvSpPr>
          <p:cNvPr id="162" name="Google Shape;162;p34"/>
          <p:cNvSpPr txBox="1"/>
          <p:nvPr/>
        </p:nvSpPr>
        <p:spPr>
          <a:xfrm>
            <a:off x="5292808" y="2530316"/>
            <a:ext cx="609452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000000"/>
                </a:solidFill>
                <a:latin typeface="arial"/>
                <a:ea typeface="arial"/>
                <a:cs typeface="arial"/>
                <a:sym typeface="arial"/>
              </a:rPr>
              <a:t>Flickr and Pixabay dataset</a:t>
            </a:r>
            <a:endParaRPr/>
          </a:p>
          <a:p>
            <a:pPr indent="0" lvl="0" marL="0" marR="0" rtl="0" algn="l">
              <a:spcBef>
                <a:spcPts val="0"/>
              </a:spcBef>
              <a:spcAft>
                <a:spcPts val="0"/>
              </a:spcAft>
              <a:buNone/>
            </a:pPr>
            <a:r>
              <a:t/>
            </a:r>
            <a:endParaRPr sz="1800">
              <a:solidFill>
                <a:srgbClr val="000000"/>
              </a:solidFill>
              <a:latin typeface="arial"/>
              <a:ea typeface="arial"/>
              <a:cs typeface="arial"/>
              <a:sym typeface="arial"/>
            </a:endParaRPr>
          </a:p>
          <a:p>
            <a:pPr indent="0" lvl="0" marL="0" marR="0" rtl="0" algn="l">
              <a:spcBef>
                <a:spcPts val="0"/>
              </a:spcBef>
              <a:spcAft>
                <a:spcPts val="0"/>
              </a:spcAft>
              <a:buNone/>
            </a:pPr>
            <a:r>
              <a:rPr b="0" i="0" lang="en-US" sz="1800">
                <a:solidFill>
                  <a:srgbClr val="000000"/>
                </a:solidFill>
                <a:latin typeface="arial"/>
                <a:ea typeface="arial"/>
                <a:cs typeface="arial"/>
                <a:sym typeface="arial"/>
              </a:rPr>
              <a:t>dataset is built by forming links between images sharing common metadata from Flickr. Edges are formed between images from the same location, submitted to the same gallery, group, or set, images sharing common tags, images taken by friends, etc. </a:t>
            </a:r>
            <a:endParaRPr sz="18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Models Used</a:t>
            </a:r>
            <a:endParaRPr/>
          </a:p>
        </p:txBody>
      </p:sp>
      <p:sp>
        <p:nvSpPr>
          <p:cNvPr id="168" name="Google Shape;168;p35"/>
          <p:cNvSpPr txBox="1"/>
          <p:nvPr/>
        </p:nvSpPr>
        <p:spPr>
          <a:xfrm>
            <a:off x="1611115" y="1884224"/>
            <a:ext cx="8998024" cy="72424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62626"/>
              </a:buClr>
              <a:buSzPts val="3200"/>
              <a:buFont typeface="Arial"/>
              <a:buNone/>
            </a:pPr>
            <a:r>
              <a:rPr b="0" lang="en-US" sz="3200">
                <a:solidFill>
                  <a:srgbClr val="262626"/>
                </a:solidFill>
                <a:latin typeface="Arial"/>
                <a:ea typeface="Arial"/>
                <a:cs typeface="Arial"/>
                <a:sym typeface="Arial"/>
              </a:rPr>
              <a:t>We have used two model - MIRNet and SRGAN</a:t>
            </a:r>
            <a:endParaRPr b="0" sz="3200">
              <a:solidFill>
                <a:srgbClr val="262626"/>
              </a:solidFill>
              <a:latin typeface="Arial"/>
              <a:ea typeface="Arial"/>
              <a:cs typeface="Arial"/>
              <a:sym typeface="Arial"/>
            </a:endParaRPr>
          </a:p>
        </p:txBody>
      </p:sp>
      <p:sp>
        <p:nvSpPr>
          <p:cNvPr id="169" name="Google Shape;169;p35"/>
          <p:cNvSpPr txBox="1"/>
          <p:nvPr/>
        </p:nvSpPr>
        <p:spPr>
          <a:xfrm>
            <a:off x="1611115" y="2816379"/>
            <a:ext cx="9876914" cy="72424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62626"/>
              </a:buClr>
              <a:buSzPts val="3200"/>
              <a:buFont typeface="Arial"/>
              <a:buNone/>
            </a:pPr>
            <a:r>
              <a:rPr b="0" lang="en-US" sz="3200">
                <a:solidFill>
                  <a:srgbClr val="262626"/>
                </a:solidFill>
                <a:latin typeface="Arial"/>
                <a:ea typeface="Arial"/>
                <a:cs typeface="Arial"/>
                <a:sym typeface="Arial"/>
              </a:rPr>
              <a:t>For MIRNet we used the LOL Dataset</a:t>
            </a:r>
            <a:endParaRPr b="0" sz="3200">
              <a:solidFill>
                <a:srgbClr val="262626"/>
              </a:solidFill>
              <a:latin typeface="Arial"/>
              <a:ea typeface="Arial"/>
              <a:cs typeface="Arial"/>
              <a:sym typeface="Arial"/>
            </a:endParaRPr>
          </a:p>
        </p:txBody>
      </p:sp>
      <p:sp>
        <p:nvSpPr>
          <p:cNvPr id="170" name="Google Shape;170;p35"/>
          <p:cNvSpPr txBox="1"/>
          <p:nvPr/>
        </p:nvSpPr>
        <p:spPr>
          <a:xfrm>
            <a:off x="1611115" y="3748534"/>
            <a:ext cx="9876914" cy="72424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62626"/>
              </a:buClr>
              <a:buSzPts val="3200"/>
              <a:buFont typeface="Arial"/>
              <a:buNone/>
            </a:pPr>
            <a:r>
              <a:rPr b="0" lang="en-US" sz="3200">
                <a:solidFill>
                  <a:srgbClr val="262626"/>
                </a:solidFill>
                <a:latin typeface="Arial"/>
                <a:ea typeface="Arial"/>
                <a:cs typeface="Arial"/>
                <a:sym typeface="Arial"/>
              </a:rPr>
              <a:t>For SRGAN we used the Flickr and Pixabay Dataset</a:t>
            </a:r>
            <a:endParaRPr b="0" sz="3200">
              <a:solidFill>
                <a:srgbClr val="262626"/>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36"/>
          <p:cNvSpPr/>
          <p:nvPr/>
        </p:nvSpPr>
        <p:spPr>
          <a:xfrm>
            <a:off x="1525" y="0"/>
            <a:ext cx="1219047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 name="Google Shape;176;p36"/>
          <p:cNvSpPr/>
          <p:nvPr/>
        </p:nvSpPr>
        <p:spPr>
          <a:xfrm flipH="1" rot="10800000">
            <a:off x="0" y="0"/>
            <a:ext cx="6356349" cy="6858000"/>
          </a:xfrm>
          <a:custGeom>
            <a:rect b="b" l="l" r="r" t="t"/>
            <a:pathLst>
              <a:path extrusionOk="0" h="6858000" w="7539895">
                <a:moveTo>
                  <a:pt x="7539895" y="6858000"/>
                </a:moveTo>
                <a:lnTo>
                  <a:pt x="0" y="6858000"/>
                </a:lnTo>
                <a:lnTo>
                  <a:pt x="0" y="0"/>
                </a:lnTo>
                <a:lnTo>
                  <a:pt x="4363741" y="0"/>
                </a:lnTo>
                <a:close/>
              </a:path>
            </a:pathLst>
          </a:cu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 name="Google Shape;177;p36"/>
          <p:cNvSpPr/>
          <p:nvPr/>
        </p:nvSpPr>
        <p:spPr>
          <a:xfrm flipH="1" rot="10800000">
            <a:off x="0" y="0"/>
            <a:ext cx="5979591" cy="6858000"/>
          </a:xfrm>
          <a:custGeom>
            <a:rect b="b" l="l" r="r" t="t"/>
            <a:pathLst>
              <a:path extrusionOk="0" h="6858000" w="7092985">
                <a:moveTo>
                  <a:pt x="7092985" y="6858000"/>
                </a:moveTo>
                <a:lnTo>
                  <a:pt x="0" y="6858000"/>
                </a:lnTo>
                <a:lnTo>
                  <a:pt x="0" y="0"/>
                </a:lnTo>
                <a:lnTo>
                  <a:pt x="391683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8" name="Google Shape;178;p36"/>
          <p:cNvSpPr txBox="1"/>
          <p:nvPr/>
        </p:nvSpPr>
        <p:spPr>
          <a:xfrm>
            <a:off x="801071" y="1725020"/>
            <a:ext cx="3529953" cy="298094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4400">
                <a:solidFill>
                  <a:schemeClr val="lt1"/>
                </a:solidFill>
                <a:latin typeface="Arial"/>
                <a:ea typeface="Arial"/>
                <a:cs typeface="Arial"/>
                <a:sym typeface="Arial"/>
              </a:rPr>
              <a:t>About MIRNet</a:t>
            </a:r>
            <a:endParaRPr sz="4400">
              <a:solidFill>
                <a:schemeClr val="lt1"/>
              </a:solidFill>
              <a:latin typeface="Arial"/>
              <a:ea typeface="Arial"/>
              <a:cs typeface="Arial"/>
              <a:sym typeface="Arial"/>
            </a:endParaRPr>
          </a:p>
        </p:txBody>
      </p:sp>
      <p:sp>
        <p:nvSpPr>
          <p:cNvPr id="179" name="Google Shape;179;p36"/>
          <p:cNvSpPr txBox="1"/>
          <p:nvPr/>
        </p:nvSpPr>
        <p:spPr>
          <a:xfrm>
            <a:off x="6212410" y="704088"/>
            <a:ext cx="5135293" cy="524865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1700">
                <a:solidFill>
                  <a:schemeClr val="dk1"/>
                </a:solidFill>
                <a:latin typeface="Arial"/>
                <a:ea typeface="Arial"/>
                <a:cs typeface="Arial"/>
                <a:sym typeface="Arial"/>
              </a:rPr>
              <a:t>The MIRNet presents a novel architecture with the collective goals of maintaining high-resolution representations through the entire network and receiving strong contextual information from the low-resolution representations.</a:t>
            </a:r>
            <a:endParaRPr/>
          </a:p>
          <a:p>
            <a:pPr indent="0" lvl="0" marL="0" marR="0" rtl="0" algn="l">
              <a:lnSpc>
                <a:spcPct val="90000"/>
              </a:lnSpc>
              <a:spcBef>
                <a:spcPts val="600"/>
              </a:spcBef>
              <a:spcAft>
                <a:spcPts val="0"/>
              </a:spcAft>
              <a:buNone/>
            </a:pPr>
            <a:r>
              <a:t/>
            </a:r>
            <a:endParaRPr sz="1700">
              <a:solidFill>
                <a:schemeClr val="dk1"/>
              </a:solidFill>
              <a:latin typeface="Arial"/>
              <a:ea typeface="Arial"/>
              <a:cs typeface="Arial"/>
              <a:sym typeface="Arial"/>
            </a:endParaRPr>
          </a:p>
          <a:p>
            <a:pPr indent="0" lvl="0" marL="0" marR="0" rtl="0" algn="l">
              <a:lnSpc>
                <a:spcPct val="90000"/>
              </a:lnSpc>
              <a:spcBef>
                <a:spcPts val="600"/>
              </a:spcBef>
              <a:spcAft>
                <a:spcPts val="0"/>
              </a:spcAft>
              <a:buNone/>
            </a:pPr>
            <a:r>
              <a:rPr lang="en-US" sz="1700">
                <a:solidFill>
                  <a:schemeClr val="dk1"/>
                </a:solidFill>
                <a:latin typeface="Arial"/>
                <a:ea typeface="Arial"/>
                <a:cs typeface="Arial"/>
                <a:sym typeface="Arial"/>
              </a:rPr>
              <a:t>The core of this approach is a multi-scale residual block containing the following key elements:</a:t>
            </a:r>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700"/>
              <a:buFont typeface="Arial"/>
              <a:buChar char="•"/>
            </a:pPr>
            <a:r>
              <a:rPr lang="en-US" sz="1700">
                <a:solidFill>
                  <a:schemeClr val="dk1"/>
                </a:solidFill>
                <a:latin typeface="Arial"/>
                <a:ea typeface="Arial"/>
                <a:cs typeface="Arial"/>
                <a:sym typeface="Arial"/>
              </a:rPr>
              <a:t>parallel multi-resolution convolution streams for extracting multi-scale features</a:t>
            </a:r>
            <a:endParaRPr/>
          </a:p>
          <a:p>
            <a:pPr indent="-228600" lvl="0" marL="285750" marR="0" rtl="0" algn="l">
              <a:lnSpc>
                <a:spcPct val="90000"/>
              </a:lnSpc>
              <a:spcBef>
                <a:spcPts val="600"/>
              </a:spcBef>
              <a:spcAft>
                <a:spcPts val="0"/>
              </a:spcAft>
              <a:buClr>
                <a:schemeClr val="dk1"/>
              </a:buClr>
              <a:buSzPts val="1700"/>
              <a:buFont typeface="Arial"/>
              <a:buChar char="•"/>
            </a:pPr>
            <a:r>
              <a:rPr lang="en-US" sz="1700">
                <a:solidFill>
                  <a:schemeClr val="dk1"/>
                </a:solidFill>
                <a:latin typeface="Arial"/>
                <a:ea typeface="Arial"/>
                <a:cs typeface="Arial"/>
                <a:sym typeface="Arial"/>
              </a:rPr>
              <a:t>information exchange across the multi-resolution streams</a:t>
            </a:r>
            <a:endParaRPr/>
          </a:p>
          <a:p>
            <a:pPr indent="-228600" lvl="0" marL="285750" marR="0" rtl="0" algn="l">
              <a:lnSpc>
                <a:spcPct val="90000"/>
              </a:lnSpc>
              <a:spcBef>
                <a:spcPts val="600"/>
              </a:spcBef>
              <a:spcAft>
                <a:spcPts val="0"/>
              </a:spcAft>
              <a:buClr>
                <a:schemeClr val="dk1"/>
              </a:buClr>
              <a:buSzPts val="1700"/>
              <a:buFont typeface="Arial"/>
              <a:buChar char="•"/>
            </a:pPr>
            <a:r>
              <a:rPr lang="en-US" sz="1700">
                <a:solidFill>
                  <a:schemeClr val="dk1"/>
                </a:solidFill>
                <a:latin typeface="Arial"/>
                <a:ea typeface="Arial"/>
                <a:cs typeface="Arial"/>
                <a:sym typeface="Arial"/>
              </a:rPr>
              <a:t>spatial and channel attention mechanisms for capturing contextual information</a:t>
            </a:r>
            <a:endParaRPr/>
          </a:p>
          <a:p>
            <a:pPr indent="-228600" lvl="0" marL="285750" marR="0" rtl="0" algn="l">
              <a:lnSpc>
                <a:spcPct val="90000"/>
              </a:lnSpc>
              <a:spcBef>
                <a:spcPts val="600"/>
              </a:spcBef>
              <a:spcAft>
                <a:spcPts val="0"/>
              </a:spcAft>
              <a:buClr>
                <a:schemeClr val="dk1"/>
              </a:buClr>
              <a:buSzPts val="1700"/>
              <a:buFont typeface="Arial"/>
              <a:buChar char="•"/>
            </a:pPr>
            <a:r>
              <a:rPr lang="en-US" sz="1700">
                <a:solidFill>
                  <a:schemeClr val="dk1"/>
                </a:solidFill>
                <a:latin typeface="Arial"/>
                <a:ea typeface="Arial"/>
                <a:cs typeface="Arial"/>
                <a:sym typeface="Arial"/>
              </a:rPr>
              <a:t>attention based multi-scale feature aggregation.</a:t>
            </a:r>
            <a:endParaRPr/>
          </a:p>
        </p:txBody>
      </p:sp>
      <p:sp>
        <p:nvSpPr>
          <p:cNvPr id="180" name="Google Shape;180;p36"/>
          <p:cNvSpPr txBox="1"/>
          <p:nvPr/>
        </p:nvSpPr>
        <p:spPr>
          <a:xfrm>
            <a:off x="1371599" y="2318197"/>
            <a:ext cx="9724031" cy="3683358"/>
          </a:xfrm>
          <a:prstGeom prst="rect">
            <a:avLst/>
          </a:prstGeom>
          <a:noFill/>
          <a:ln>
            <a:noFill/>
          </a:ln>
        </p:spPr>
        <p:txBody>
          <a:bodyPr anchorCtr="0" anchor="ctr" bIns="45700" lIns="91425" spcFirstLastPara="1" rIns="91425" wrap="square" tIns="45700">
            <a:normAutofit/>
          </a:bodyPr>
          <a:lstStyle/>
          <a:p>
            <a:pPr indent="88900" lvl="0" marL="0" marR="0" rtl="0" algn="l">
              <a:lnSpc>
                <a:spcPct val="90000"/>
              </a:lnSpc>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txBox="1"/>
          <p:nvPr/>
        </p:nvSpPr>
        <p:spPr>
          <a:xfrm>
            <a:off x="1267820" y="1659285"/>
            <a:ext cx="9656359"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a:solidFill>
                  <a:schemeClr val="dk1"/>
                </a:solidFill>
                <a:latin typeface="Roboto"/>
                <a:ea typeface="Roboto"/>
                <a:cs typeface="Roboto"/>
                <a:sym typeface="Roboto"/>
              </a:rPr>
              <a:t>the main features of the MIRNet model:</a:t>
            </a:r>
            <a:endParaRPr/>
          </a:p>
          <a:p>
            <a:pPr indent="0" lvl="0" marL="0" marR="0" rtl="0" algn="l">
              <a:spcBef>
                <a:spcPts val="0"/>
              </a:spcBef>
              <a:spcAft>
                <a:spcPts val="0"/>
              </a:spcAft>
              <a:buNone/>
            </a:pPr>
            <a:r>
              <a:t/>
            </a:r>
            <a:endParaRPr b="0" i="0" sz="1600">
              <a:solidFill>
                <a:schemeClr val="dk1"/>
              </a:solidFill>
              <a:latin typeface="Roboto"/>
              <a:ea typeface="Roboto"/>
              <a:cs typeface="Roboto"/>
              <a:sym typeface="Roboto"/>
            </a:endParaRPr>
          </a:p>
          <a:p>
            <a:pPr indent="-101600" lvl="0" marL="0" marR="0" rtl="0" algn="l">
              <a:spcBef>
                <a:spcPts val="0"/>
              </a:spcBef>
              <a:spcAft>
                <a:spcPts val="0"/>
              </a:spcAft>
              <a:buClr>
                <a:schemeClr val="dk1"/>
              </a:buClr>
              <a:buSzPts val="1600"/>
              <a:buFont typeface="Arial"/>
              <a:buChar char="•"/>
            </a:pPr>
            <a:r>
              <a:rPr b="0" i="0" lang="en-US" sz="1600">
                <a:solidFill>
                  <a:schemeClr val="dk1"/>
                </a:solidFill>
                <a:latin typeface="Roboto"/>
                <a:ea typeface="Roboto"/>
                <a:cs typeface="Roboto"/>
                <a:sym typeface="Roboto"/>
              </a:rPr>
              <a:t>A feature extraction model that computes a complementary set of features across multiple spatial scales, while maintaining the original high-resolution features to preserve precise spatial details.</a:t>
            </a:r>
            <a:endParaRPr/>
          </a:p>
          <a:p>
            <a:pPr indent="0" lvl="0" marL="0" marR="0" rtl="0" algn="l">
              <a:spcBef>
                <a:spcPts val="0"/>
              </a:spcBef>
              <a:spcAft>
                <a:spcPts val="0"/>
              </a:spcAft>
              <a:buClr>
                <a:schemeClr val="dk1"/>
              </a:buClr>
              <a:buSzPts val="1600"/>
              <a:buFont typeface="Arial"/>
              <a:buNone/>
            </a:pPr>
            <a:r>
              <a:t/>
            </a:r>
            <a:endParaRPr b="0" i="0" sz="1600">
              <a:solidFill>
                <a:schemeClr val="dk1"/>
              </a:solidFill>
              <a:latin typeface="Roboto"/>
              <a:ea typeface="Roboto"/>
              <a:cs typeface="Roboto"/>
              <a:sym typeface="Roboto"/>
            </a:endParaRPr>
          </a:p>
          <a:p>
            <a:pPr indent="-101600" lvl="0" marL="0" marR="0" rtl="0" algn="l">
              <a:spcBef>
                <a:spcPts val="0"/>
              </a:spcBef>
              <a:spcAft>
                <a:spcPts val="0"/>
              </a:spcAft>
              <a:buClr>
                <a:schemeClr val="dk1"/>
              </a:buClr>
              <a:buSzPts val="1600"/>
              <a:buFont typeface="Arial"/>
              <a:buChar char="•"/>
            </a:pPr>
            <a:r>
              <a:rPr b="0" i="0" lang="en-US" sz="1600">
                <a:solidFill>
                  <a:schemeClr val="dk1"/>
                </a:solidFill>
                <a:latin typeface="Roboto"/>
                <a:ea typeface="Roboto"/>
                <a:cs typeface="Roboto"/>
                <a:sym typeface="Roboto"/>
              </a:rPr>
              <a:t>A regularly repeated mechanism for information exchange, where the features across multi-resolution branches are progressively fused together for improved representation learning.</a:t>
            </a:r>
            <a:endParaRPr/>
          </a:p>
          <a:p>
            <a:pPr indent="0" lvl="0" marL="0" marR="0" rtl="0" algn="l">
              <a:spcBef>
                <a:spcPts val="0"/>
              </a:spcBef>
              <a:spcAft>
                <a:spcPts val="0"/>
              </a:spcAft>
              <a:buClr>
                <a:schemeClr val="dk1"/>
              </a:buClr>
              <a:buSzPts val="1600"/>
              <a:buFont typeface="Arial"/>
              <a:buNone/>
            </a:pPr>
            <a:r>
              <a:t/>
            </a:r>
            <a:endParaRPr b="0" i="0" sz="1600">
              <a:solidFill>
                <a:schemeClr val="dk1"/>
              </a:solidFill>
              <a:latin typeface="Roboto"/>
              <a:ea typeface="Roboto"/>
              <a:cs typeface="Roboto"/>
              <a:sym typeface="Roboto"/>
            </a:endParaRPr>
          </a:p>
          <a:p>
            <a:pPr indent="-101600" lvl="0" marL="0" marR="0" rtl="0" algn="l">
              <a:spcBef>
                <a:spcPts val="0"/>
              </a:spcBef>
              <a:spcAft>
                <a:spcPts val="0"/>
              </a:spcAft>
              <a:buClr>
                <a:schemeClr val="dk1"/>
              </a:buClr>
              <a:buSzPts val="1600"/>
              <a:buFont typeface="Arial"/>
              <a:buChar char="•"/>
            </a:pPr>
            <a:r>
              <a:rPr b="0" i="0" lang="en-US" sz="1600">
                <a:solidFill>
                  <a:schemeClr val="dk1"/>
                </a:solidFill>
                <a:latin typeface="Roboto"/>
                <a:ea typeface="Roboto"/>
                <a:cs typeface="Roboto"/>
                <a:sym typeface="Roboto"/>
              </a:rPr>
              <a:t>A new approach to fuse multi-scale features using a selective kernel network that dynamically combines variable receptive fields and faithfully preserves the original feature information at each spatial resolution.</a:t>
            </a:r>
            <a:endParaRPr/>
          </a:p>
          <a:p>
            <a:pPr indent="0" lvl="0" marL="0" marR="0" rtl="0" algn="l">
              <a:spcBef>
                <a:spcPts val="0"/>
              </a:spcBef>
              <a:spcAft>
                <a:spcPts val="0"/>
              </a:spcAft>
              <a:buClr>
                <a:schemeClr val="dk1"/>
              </a:buClr>
              <a:buSzPts val="1600"/>
              <a:buFont typeface="Arial"/>
              <a:buNone/>
            </a:pPr>
            <a:r>
              <a:t/>
            </a:r>
            <a:endParaRPr b="0" i="0" sz="1600">
              <a:solidFill>
                <a:schemeClr val="dk1"/>
              </a:solidFill>
              <a:latin typeface="Roboto"/>
              <a:ea typeface="Roboto"/>
              <a:cs typeface="Roboto"/>
              <a:sym typeface="Roboto"/>
            </a:endParaRPr>
          </a:p>
          <a:p>
            <a:pPr indent="-101600" lvl="0" marL="0" marR="0" rtl="0" algn="l">
              <a:spcBef>
                <a:spcPts val="0"/>
              </a:spcBef>
              <a:spcAft>
                <a:spcPts val="0"/>
              </a:spcAft>
              <a:buClr>
                <a:schemeClr val="dk1"/>
              </a:buClr>
              <a:buSzPts val="1600"/>
              <a:buFont typeface="Arial"/>
              <a:buChar char="•"/>
            </a:pPr>
            <a:r>
              <a:rPr b="0" i="0" lang="en-US" sz="1600">
                <a:solidFill>
                  <a:schemeClr val="dk1"/>
                </a:solidFill>
                <a:latin typeface="Roboto"/>
                <a:ea typeface="Roboto"/>
                <a:cs typeface="Roboto"/>
                <a:sym typeface="Roboto"/>
              </a:rPr>
              <a:t>A recursive residual design that progressively breaks down the input signal in order to simplify the overall learning process, and allows the construction of very deep networks.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8"/>
          <p:cNvPicPr preferRelativeResize="0"/>
          <p:nvPr/>
        </p:nvPicPr>
        <p:blipFill rotWithShape="1">
          <a:blip r:embed="rId3">
            <a:alphaModFix/>
          </a:blip>
          <a:srcRect b="0" l="0" r="0" t="0"/>
          <a:stretch/>
        </p:blipFill>
        <p:spPr>
          <a:xfrm>
            <a:off x="1429303" y="287878"/>
            <a:ext cx="9034559" cy="4417288"/>
          </a:xfrm>
          <a:prstGeom prst="rect">
            <a:avLst/>
          </a:prstGeom>
          <a:noFill/>
          <a:ln>
            <a:noFill/>
          </a:ln>
        </p:spPr>
      </p:pic>
      <p:sp>
        <p:nvSpPr>
          <p:cNvPr id="191" name="Google Shape;191;p38"/>
          <p:cNvSpPr txBox="1"/>
          <p:nvPr/>
        </p:nvSpPr>
        <p:spPr>
          <a:xfrm>
            <a:off x="935139" y="5522715"/>
            <a:ext cx="10022889"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a:solidFill>
                  <a:schemeClr val="dk1"/>
                </a:solidFill>
                <a:latin typeface="Arial"/>
                <a:ea typeface="Arial"/>
                <a:cs typeface="Arial"/>
                <a:sym typeface="Arial"/>
              </a:rPr>
              <a:t>The figure above shows the framework of the proposed network MIRNet that learns enriched feature representations for image restoration and enhancement.</a:t>
            </a:r>
            <a:endParaRPr/>
          </a:p>
          <a:p>
            <a:pPr indent="0" lvl="0" marL="0" marR="0" rtl="0" algn="ctr">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9"/>
          <p:cNvSpPr txBox="1"/>
          <p:nvPr>
            <p:ph idx="1" type="body"/>
          </p:nvPr>
        </p:nvSpPr>
        <p:spPr>
          <a:xfrm>
            <a:off x="74954" y="2704753"/>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Colab file for MIRNet model</a:t>
            </a:r>
            <a:endParaRPr/>
          </a:p>
        </p:txBody>
      </p:sp>
      <p:sp>
        <p:nvSpPr>
          <p:cNvPr id="197" name="Google Shape;197;p39">
            <a:hlinkClick r:id="rId3"/>
          </p:cNvPr>
          <p:cNvSpPr txBox="1"/>
          <p:nvPr/>
        </p:nvSpPr>
        <p:spPr>
          <a:xfrm>
            <a:off x="872601" y="4084597"/>
            <a:ext cx="10446797" cy="369332"/>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https://colab.research.google.com/drive/1IuPnXeO_cNkTyr2nc_fWNEYeakxcwPjL?usp=sharing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40"/>
          <p:cNvSpPr/>
          <p:nvPr/>
        </p:nvSpPr>
        <p:spPr>
          <a:xfrm>
            <a:off x="1525" y="0"/>
            <a:ext cx="1219047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 name="Google Shape;203;p40"/>
          <p:cNvSpPr/>
          <p:nvPr/>
        </p:nvSpPr>
        <p:spPr>
          <a:xfrm flipH="1" rot="10800000">
            <a:off x="0" y="0"/>
            <a:ext cx="6356349" cy="6858000"/>
          </a:xfrm>
          <a:custGeom>
            <a:rect b="b" l="l" r="r" t="t"/>
            <a:pathLst>
              <a:path extrusionOk="0" h="6858000" w="7539895">
                <a:moveTo>
                  <a:pt x="7539895" y="6858000"/>
                </a:moveTo>
                <a:lnTo>
                  <a:pt x="0" y="6858000"/>
                </a:lnTo>
                <a:lnTo>
                  <a:pt x="0" y="0"/>
                </a:lnTo>
                <a:lnTo>
                  <a:pt x="4363741" y="0"/>
                </a:lnTo>
                <a:close/>
              </a:path>
            </a:pathLst>
          </a:cu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40"/>
          <p:cNvSpPr/>
          <p:nvPr/>
        </p:nvSpPr>
        <p:spPr>
          <a:xfrm flipH="1" rot="10800000">
            <a:off x="0" y="0"/>
            <a:ext cx="5979591" cy="6858000"/>
          </a:xfrm>
          <a:custGeom>
            <a:rect b="b" l="l" r="r" t="t"/>
            <a:pathLst>
              <a:path extrusionOk="0" h="6858000" w="7092985">
                <a:moveTo>
                  <a:pt x="7092985" y="6858000"/>
                </a:moveTo>
                <a:lnTo>
                  <a:pt x="0" y="6858000"/>
                </a:lnTo>
                <a:lnTo>
                  <a:pt x="0" y="0"/>
                </a:lnTo>
                <a:lnTo>
                  <a:pt x="391683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40"/>
          <p:cNvSpPr txBox="1"/>
          <p:nvPr/>
        </p:nvSpPr>
        <p:spPr>
          <a:xfrm>
            <a:off x="801071" y="1725020"/>
            <a:ext cx="3529953" cy="298094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4400">
                <a:solidFill>
                  <a:schemeClr val="lt1"/>
                </a:solidFill>
                <a:latin typeface="Arial"/>
                <a:ea typeface="Arial"/>
                <a:cs typeface="Arial"/>
                <a:sym typeface="Arial"/>
              </a:rPr>
              <a:t>About SRGAN</a:t>
            </a:r>
            <a:endParaRPr/>
          </a:p>
        </p:txBody>
      </p:sp>
      <p:sp>
        <p:nvSpPr>
          <p:cNvPr id="206" name="Google Shape;206;p40"/>
          <p:cNvSpPr txBox="1"/>
          <p:nvPr/>
        </p:nvSpPr>
        <p:spPr>
          <a:xfrm>
            <a:off x="1371599" y="2318197"/>
            <a:ext cx="9724031" cy="3683358"/>
          </a:xfrm>
          <a:prstGeom prst="rect">
            <a:avLst/>
          </a:prstGeom>
          <a:noFill/>
          <a:ln>
            <a:noFill/>
          </a:ln>
        </p:spPr>
        <p:txBody>
          <a:bodyPr anchorCtr="0" anchor="ctr" bIns="45700" lIns="91425" spcFirstLastPara="1" rIns="91425" wrap="square" tIns="45700">
            <a:normAutofit/>
          </a:bodyPr>
          <a:lstStyle/>
          <a:p>
            <a:pPr indent="88900" lvl="0" marL="0" marR="0" rtl="0" algn="l">
              <a:lnSpc>
                <a:spcPct val="90000"/>
              </a:lnSpc>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pic>
        <p:nvPicPr>
          <p:cNvPr id="207" name="Google Shape;207;p40"/>
          <p:cNvPicPr preferRelativeResize="0"/>
          <p:nvPr/>
        </p:nvPicPr>
        <p:blipFill rotWithShape="1">
          <a:blip r:embed="rId3">
            <a:alphaModFix/>
          </a:blip>
          <a:srcRect b="0" l="0" r="0" t="0"/>
          <a:stretch/>
        </p:blipFill>
        <p:spPr>
          <a:xfrm>
            <a:off x="6488285" y="704768"/>
            <a:ext cx="5090983" cy="52998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nvSpPr>
        <p:spPr>
          <a:xfrm>
            <a:off x="425949" y="460196"/>
            <a:ext cx="43665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Architecture</a:t>
            </a:r>
            <a:endParaRPr sz="1800">
              <a:solidFill>
                <a:schemeClr val="dk1"/>
              </a:solidFill>
              <a:latin typeface="Arial"/>
              <a:ea typeface="Arial"/>
              <a:cs typeface="Arial"/>
              <a:sym typeface="Arial"/>
            </a:endParaRPr>
          </a:p>
        </p:txBody>
      </p:sp>
      <p:sp>
        <p:nvSpPr>
          <p:cNvPr id="213" name="Google Shape;213;p41"/>
          <p:cNvSpPr txBox="1"/>
          <p:nvPr/>
        </p:nvSpPr>
        <p:spPr>
          <a:xfrm>
            <a:off x="428089" y="1275708"/>
            <a:ext cx="4141769" cy="3770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Arial"/>
                <a:ea typeface="Arial"/>
                <a:cs typeface="Arial"/>
                <a:sym typeface="Arial"/>
              </a:rPr>
              <a:t>Similar to GAN architectures, the Super Resolution GAN also contains two parts:</a:t>
            </a:r>
            <a:endParaRPr/>
          </a:p>
          <a:p>
            <a:pPr indent="-285750" lvl="0" marL="285750" marR="0" rtl="0" algn="l">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Generator </a:t>
            </a:r>
            <a:endParaRPr/>
          </a:p>
          <a:p>
            <a:pPr indent="-285750" lvl="0" marL="285750" marR="0" rtl="0" algn="l">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Discriminator</a:t>
            </a:r>
            <a:endParaRPr sz="1700" u="sng">
              <a:solidFill>
                <a:schemeClr val="dk1"/>
              </a:solidFill>
              <a:latin typeface="Arial"/>
              <a:ea typeface="Arial"/>
              <a:cs typeface="Arial"/>
              <a:sym typeface="Arial"/>
            </a:endParaRPr>
          </a:p>
          <a:p>
            <a:pPr indent="-177800" lvl="0" marL="285750" marR="0" rtl="0" algn="l">
              <a:spcBef>
                <a:spcPts val="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n-US" sz="1700">
                <a:solidFill>
                  <a:schemeClr val="dk1"/>
                </a:solidFill>
                <a:latin typeface="Arial"/>
                <a:ea typeface="Arial"/>
                <a:cs typeface="Arial"/>
                <a:sym typeface="Arial"/>
              </a:rPr>
              <a:t>Generator produces some data based on the probability distribution.</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n-US" sz="1700">
                <a:solidFill>
                  <a:schemeClr val="dk1"/>
                </a:solidFill>
                <a:latin typeface="Arial"/>
                <a:ea typeface="Arial"/>
                <a:cs typeface="Arial"/>
                <a:sym typeface="Arial"/>
              </a:rPr>
              <a:t>Discriminator</a:t>
            </a:r>
            <a:r>
              <a:rPr b="1" lang="en-US" sz="1700">
                <a:solidFill>
                  <a:schemeClr val="dk1"/>
                </a:solidFill>
                <a:latin typeface="Arial"/>
                <a:ea typeface="Arial"/>
                <a:cs typeface="Arial"/>
                <a:sym typeface="Arial"/>
              </a:rPr>
              <a:t> </a:t>
            </a:r>
            <a:r>
              <a:rPr lang="en-US" sz="1700">
                <a:solidFill>
                  <a:schemeClr val="dk1"/>
                </a:solidFill>
                <a:latin typeface="Arial"/>
                <a:ea typeface="Arial"/>
                <a:cs typeface="Arial"/>
                <a:sym typeface="Arial"/>
              </a:rPr>
              <a:t>tries to guess weather data coming from input dataset or generator.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700">
                <a:solidFill>
                  <a:schemeClr val="dk1"/>
                </a:solidFill>
                <a:latin typeface="Arial"/>
                <a:ea typeface="Arial"/>
                <a:cs typeface="Arial"/>
                <a:sym typeface="Arial"/>
              </a:rPr>
              <a:t>Generator than tries to optimize the generated data so that it can fool the discriminator.</a:t>
            </a:r>
            <a:endParaRPr sz="1700">
              <a:solidFill>
                <a:schemeClr val="dk1"/>
              </a:solidFill>
              <a:latin typeface="Arial"/>
              <a:ea typeface="Arial"/>
              <a:cs typeface="Arial"/>
              <a:sym typeface="Arial"/>
            </a:endParaRPr>
          </a:p>
        </p:txBody>
      </p:sp>
      <p:sp>
        <p:nvSpPr>
          <p:cNvPr id="214" name="Google Shape;214;p41"/>
          <p:cNvSpPr/>
          <p:nvPr>
            <p:ph idx="2" type="pic"/>
          </p:nvPr>
        </p:nvSpPr>
        <p:spPr>
          <a:xfrm>
            <a:off x="5724525" y="0"/>
            <a:ext cx="6467475" cy="6858000"/>
          </a:xfrm>
          <a:prstGeom prst="rect">
            <a:avLst/>
          </a:prstGeom>
          <a:solidFill>
            <a:srgbClr val="F2F2F2"/>
          </a:solid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b="1" lang="en-US" sz="4000"/>
              <a:t>BASIC LAYOUT</a:t>
            </a:r>
            <a:endParaRPr b="1" sz="4000"/>
          </a:p>
        </p:txBody>
      </p:sp>
      <p:pic>
        <p:nvPicPr>
          <p:cNvPr descr="Diagram&#10;&#10;Description automatically generated" id="220" name="Google Shape;220;p42"/>
          <p:cNvPicPr preferRelativeResize="0"/>
          <p:nvPr/>
        </p:nvPicPr>
        <p:blipFill rotWithShape="1">
          <a:blip r:embed="rId3">
            <a:alphaModFix/>
          </a:blip>
          <a:srcRect b="0" l="0" r="0" t="0"/>
          <a:stretch/>
        </p:blipFill>
        <p:spPr>
          <a:xfrm>
            <a:off x="2019837" y="856565"/>
            <a:ext cx="8592354" cy="50053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3200"/>
              <a:buNone/>
            </a:pPr>
            <a:r>
              <a:rPr b="1" lang="en-US" sz="3200"/>
              <a:t>Generator Architecture</a:t>
            </a:r>
            <a:endParaRPr sz="3200"/>
          </a:p>
        </p:txBody>
      </p:sp>
      <p:sp>
        <p:nvSpPr>
          <p:cNvPr id="226" name="Google Shape;226;p43"/>
          <p:cNvSpPr txBox="1"/>
          <p:nvPr/>
        </p:nvSpPr>
        <p:spPr>
          <a:xfrm>
            <a:off x="603696" y="1714499"/>
            <a:ext cx="10362126" cy="22313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Arial"/>
                <a:ea typeface="Arial"/>
                <a:cs typeface="Arial"/>
                <a:sym typeface="Arial"/>
              </a:rPr>
              <a:t>The generator architecture contains residual network instead of deep convolution networks because residual networks are easy to train and allows them to be substantially deeper in order to generate better results.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n-US" sz="1700">
                <a:solidFill>
                  <a:schemeClr val="dk1"/>
                </a:solidFill>
                <a:latin typeface="Arial"/>
                <a:ea typeface="Arial"/>
                <a:cs typeface="Arial"/>
                <a:sym typeface="Arial"/>
              </a:rPr>
              <a:t>This is because the residual network used a type of connections called skip connections.</a:t>
            </a:r>
            <a:endParaRPr sz="1800">
              <a:solidFill>
                <a:schemeClr val="dk1"/>
              </a:solidFill>
              <a:latin typeface="Arial"/>
              <a:ea typeface="Arial"/>
              <a:cs typeface="Arial"/>
              <a:sym typeface="Arial"/>
            </a:endParaRPr>
          </a:p>
          <a:p>
            <a:pPr indent="0" lvl="0" marL="0" marR="0" rtl="0" algn="ctr">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Chart, bar chart&#10;&#10;Description automatically generated" id="227" name="Google Shape;227;p43"/>
          <p:cNvPicPr preferRelativeResize="0"/>
          <p:nvPr/>
        </p:nvPicPr>
        <p:blipFill rotWithShape="1">
          <a:blip r:embed="rId3">
            <a:alphaModFix/>
          </a:blip>
          <a:srcRect b="0" l="0" r="0" t="0"/>
          <a:stretch/>
        </p:blipFill>
        <p:spPr>
          <a:xfrm>
            <a:off x="45078" y="3085732"/>
            <a:ext cx="11479367" cy="32945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pSp>
        <p:nvGrpSpPr>
          <p:cNvPr id="94" name="Google Shape;94;p26"/>
          <p:cNvGrpSpPr/>
          <p:nvPr/>
        </p:nvGrpSpPr>
        <p:grpSpPr>
          <a:xfrm>
            <a:off x="6405789" y="2653443"/>
            <a:ext cx="5071700" cy="2294435"/>
            <a:chOff x="6665542" y="2749602"/>
            <a:chExt cx="4865376" cy="2294435"/>
          </a:xfrm>
        </p:grpSpPr>
        <p:sp>
          <p:nvSpPr>
            <p:cNvPr id="95" name="Google Shape;95;p26"/>
            <p:cNvSpPr txBox="1"/>
            <p:nvPr/>
          </p:nvSpPr>
          <p:spPr>
            <a:xfrm>
              <a:off x="6665542" y="2749602"/>
              <a:ext cx="4777152"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0" lang="en-US" sz="4800" u="none" cap="none" strike="noStrike">
                  <a:solidFill>
                    <a:schemeClr val="lt1"/>
                  </a:solidFill>
                  <a:latin typeface="Arial"/>
                  <a:ea typeface="Arial"/>
                  <a:cs typeface="Arial"/>
                  <a:sym typeface="Arial"/>
                </a:rPr>
                <a:t>Team Members</a:t>
              </a:r>
              <a:endParaRPr b="1" sz="4800">
                <a:solidFill>
                  <a:schemeClr val="lt1"/>
                </a:solidFill>
                <a:latin typeface="Arial"/>
                <a:ea typeface="Arial"/>
                <a:cs typeface="Arial"/>
                <a:sym typeface="Arial"/>
              </a:endParaRPr>
            </a:p>
          </p:txBody>
        </p:sp>
        <p:sp>
          <p:nvSpPr>
            <p:cNvPr id="96" name="Google Shape;96;p26"/>
            <p:cNvSpPr txBox="1"/>
            <p:nvPr/>
          </p:nvSpPr>
          <p:spPr>
            <a:xfrm>
              <a:off x="6753822" y="3515092"/>
              <a:ext cx="4777096" cy="152894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67">
                  <a:solidFill>
                    <a:schemeClr val="lt1"/>
                  </a:solidFill>
                  <a:latin typeface="Arial"/>
                  <a:ea typeface="Arial"/>
                  <a:cs typeface="Arial"/>
                  <a:sym typeface="Arial"/>
                </a:rPr>
                <a:t>Shourya Prasad   – RA2011047010001</a:t>
              </a:r>
              <a:endParaRPr/>
            </a:p>
            <a:p>
              <a:pPr indent="0" lvl="0" marL="0" marR="0" rtl="0" algn="l">
                <a:spcBef>
                  <a:spcPts val="0"/>
                </a:spcBef>
                <a:spcAft>
                  <a:spcPts val="0"/>
                </a:spcAft>
                <a:buNone/>
              </a:pPr>
              <a:r>
                <a:rPr lang="en-US" sz="1867">
                  <a:solidFill>
                    <a:schemeClr val="lt1"/>
                  </a:solidFill>
                  <a:latin typeface="Arial"/>
                  <a:ea typeface="Arial"/>
                  <a:cs typeface="Arial"/>
                  <a:sym typeface="Arial"/>
                </a:rPr>
                <a:t>Charanjeet Singh – RA2011047010005</a:t>
              </a:r>
              <a:endParaRPr/>
            </a:p>
            <a:p>
              <a:pPr indent="0" lvl="0" marL="0" marR="0" rtl="0" algn="l">
                <a:spcBef>
                  <a:spcPts val="0"/>
                </a:spcBef>
                <a:spcAft>
                  <a:spcPts val="0"/>
                </a:spcAft>
                <a:buNone/>
              </a:pPr>
              <a:r>
                <a:rPr lang="en-US" sz="1867">
                  <a:solidFill>
                    <a:schemeClr val="lt1"/>
                  </a:solidFill>
                  <a:latin typeface="Arial"/>
                  <a:ea typeface="Arial"/>
                  <a:cs typeface="Arial"/>
                  <a:sym typeface="Arial"/>
                </a:rPr>
                <a:t>Abhinn Daga        – RA2011047010007</a:t>
              </a:r>
              <a:endParaRPr/>
            </a:p>
            <a:p>
              <a:pPr indent="0" lvl="0" marL="0" marR="0" rtl="0" algn="l">
                <a:spcBef>
                  <a:spcPts val="0"/>
                </a:spcBef>
                <a:spcAft>
                  <a:spcPts val="0"/>
                </a:spcAft>
                <a:buNone/>
              </a:pPr>
              <a:r>
                <a:rPr lang="en-US" sz="1867">
                  <a:solidFill>
                    <a:schemeClr val="lt1"/>
                  </a:solidFill>
                  <a:latin typeface="Arial"/>
                  <a:ea typeface="Arial"/>
                  <a:cs typeface="Arial"/>
                  <a:sym typeface="Arial"/>
                </a:rPr>
                <a:t>Glenn Paul Aby    – RA2011047010017</a:t>
              </a:r>
              <a:endParaRPr/>
            </a:p>
            <a:p>
              <a:pPr indent="0" lvl="0" marL="0" marR="0" rtl="0" algn="l">
                <a:spcBef>
                  <a:spcPts val="0"/>
                </a:spcBef>
                <a:spcAft>
                  <a:spcPts val="0"/>
                </a:spcAft>
                <a:buNone/>
              </a:pPr>
              <a:r>
                <a:rPr lang="en-US" sz="1867">
                  <a:solidFill>
                    <a:schemeClr val="lt1"/>
                  </a:solidFill>
                  <a:latin typeface="Arial"/>
                  <a:ea typeface="Arial"/>
                  <a:cs typeface="Arial"/>
                  <a:sym typeface="Arial"/>
                </a:rPr>
                <a:t>Prateek Uniyal      – RA2011047010032</a:t>
              </a:r>
              <a:endParaRPr sz="1867">
                <a:solidFill>
                  <a:schemeClr val="lt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3200"/>
              <a:buNone/>
            </a:pPr>
            <a:r>
              <a:rPr b="1" lang="en-US" sz="3200"/>
              <a:t>Discriminator Architecture</a:t>
            </a:r>
            <a:endParaRPr sz="3200"/>
          </a:p>
        </p:txBody>
      </p:sp>
      <p:sp>
        <p:nvSpPr>
          <p:cNvPr id="233" name="Google Shape;233;p44"/>
          <p:cNvSpPr txBox="1"/>
          <p:nvPr/>
        </p:nvSpPr>
        <p:spPr>
          <a:xfrm>
            <a:off x="550034" y="1338865"/>
            <a:ext cx="10362126"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Arial"/>
                <a:ea typeface="Arial"/>
                <a:cs typeface="Arial"/>
                <a:sym typeface="Arial"/>
              </a:rPr>
              <a:t>The task of the discriminator is to discriminate between real HR images and generated SR images. The network contains eight convolutional layers with of 3×3 filter kernels, increasing by a factor of 2 from 64 to 512 kernels. </a:t>
            </a:r>
            <a:endParaRPr sz="1700">
              <a:solidFill>
                <a:schemeClr val="dk1"/>
              </a:solidFill>
              <a:latin typeface="Arial"/>
              <a:ea typeface="Arial"/>
              <a:cs typeface="Arial"/>
              <a:sym typeface="Arial"/>
            </a:endParaRPr>
          </a:p>
          <a:p>
            <a:pPr indent="0" lvl="0" marL="0" marR="0" rtl="0" algn="l">
              <a:spcBef>
                <a:spcPts val="0"/>
              </a:spcBef>
              <a:spcAft>
                <a:spcPts val="0"/>
              </a:spcAft>
              <a:buNone/>
            </a:pPr>
            <a:r>
              <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n-US" sz="1700">
                <a:solidFill>
                  <a:schemeClr val="dk1"/>
                </a:solidFill>
                <a:latin typeface="Arial"/>
                <a:ea typeface="Arial"/>
                <a:cs typeface="Arial"/>
                <a:sym typeface="Arial"/>
              </a:rPr>
              <a:t>Strided convolutions are used to reduce the image resolution each time the number of features is doubled.</a:t>
            </a:r>
            <a:endParaRPr sz="1700">
              <a:solidFill>
                <a:schemeClr val="dk1"/>
              </a:solidFill>
              <a:latin typeface="Arial"/>
              <a:ea typeface="Arial"/>
              <a:cs typeface="Arial"/>
              <a:sym typeface="Arial"/>
            </a:endParaRPr>
          </a:p>
          <a:p>
            <a:pPr indent="0" lvl="0" marL="0" marR="0" rtl="0" algn="l">
              <a:spcBef>
                <a:spcPts val="0"/>
              </a:spcBef>
              <a:spcAft>
                <a:spcPts val="0"/>
              </a:spcAft>
              <a:buNone/>
            </a:pPr>
            <a:r>
              <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n-US" sz="1700">
                <a:solidFill>
                  <a:schemeClr val="dk1"/>
                </a:solidFill>
                <a:latin typeface="Arial"/>
                <a:ea typeface="Arial"/>
                <a:cs typeface="Arial"/>
                <a:sym typeface="Arial"/>
              </a:rPr>
              <a:t>The resulting 512 feature maps are followed by two dense layers and a leakyReLU applied between and a final sigmoid activation function to obtain a probability for sample classification. </a:t>
            </a:r>
            <a:endParaRPr sz="1700">
              <a:solidFill>
                <a:schemeClr val="dk1"/>
              </a:solidFill>
              <a:latin typeface="Arial"/>
              <a:ea typeface="Arial"/>
              <a:cs typeface="Arial"/>
              <a:sym typeface="Arial"/>
            </a:endParaRPr>
          </a:p>
          <a:p>
            <a:pPr indent="0" lvl="0" marL="0" marR="0" rtl="0" algn="ctr">
              <a:spcBef>
                <a:spcPts val="0"/>
              </a:spcBef>
              <a:spcAft>
                <a:spcPts val="0"/>
              </a:spcAft>
              <a:buNone/>
            </a:pPr>
            <a:br>
              <a:rPr lang="en-US" sz="1800">
                <a:solidFill>
                  <a:schemeClr val="dk1"/>
                </a:solidFill>
                <a:latin typeface="Arial"/>
                <a:ea typeface="Arial"/>
                <a:cs typeface="Arial"/>
                <a:sym typeface="Arial"/>
              </a:rPr>
            </a:br>
            <a:endParaRPr sz="1700">
              <a:solidFill>
                <a:schemeClr val="dk1"/>
              </a:solidFill>
              <a:latin typeface="Arial"/>
              <a:ea typeface="Arial"/>
              <a:cs typeface="Arial"/>
              <a:sym typeface="Arial"/>
            </a:endParaRPr>
          </a:p>
          <a:p>
            <a:pPr indent="0" lvl="0" marL="0" marR="0" rtl="0" algn="l">
              <a:spcBef>
                <a:spcPts val="0"/>
              </a:spcBef>
              <a:spcAft>
                <a:spcPts val="0"/>
              </a:spcAft>
              <a:buNone/>
            </a:pPr>
            <a:r>
              <a:t/>
            </a:r>
            <a:endParaRPr sz="1700">
              <a:solidFill>
                <a:schemeClr val="dk1"/>
              </a:solidFill>
              <a:latin typeface="Arial"/>
              <a:ea typeface="Arial"/>
              <a:cs typeface="Arial"/>
              <a:sym typeface="Arial"/>
            </a:endParaRPr>
          </a:p>
        </p:txBody>
      </p:sp>
      <p:pic>
        <p:nvPicPr>
          <p:cNvPr descr="Chart, bar chart&#10;&#10;Description automatically generated" id="234" name="Google Shape;234;p44"/>
          <p:cNvPicPr preferRelativeResize="0"/>
          <p:nvPr/>
        </p:nvPicPr>
        <p:blipFill rotWithShape="1">
          <a:blip r:embed="rId3">
            <a:alphaModFix/>
          </a:blip>
          <a:srcRect b="0" l="0" r="0" t="0"/>
          <a:stretch/>
        </p:blipFill>
        <p:spPr>
          <a:xfrm>
            <a:off x="324118" y="3777564"/>
            <a:ext cx="11769144" cy="269430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b="1" lang="en-US"/>
              <a:t>Loss Function:</a:t>
            </a:r>
            <a:endParaRPr/>
          </a:p>
        </p:txBody>
      </p:sp>
      <p:sp>
        <p:nvSpPr>
          <p:cNvPr id="240" name="Google Shape;240;p45"/>
          <p:cNvSpPr txBox="1"/>
          <p:nvPr/>
        </p:nvSpPr>
        <p:spPr>
          <a:xfrm>
            <a:off x="684189" y="1663520"/>
            <a:ext cx="1092021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SRGAN uses perpetual loss function (L</a:t>
            </a:r>
            <a:r>
              <a:rPr baseline="-25000" lang="en-US" sz="1800">
                <a:solidFill>
                  <a:schemeClr val="dk1"/>
                </a:solidFill>
                <a:latin typeface="Arial"/>
                <a:ea typeface="Arial"/>
                <a:cs typeface="Arial"/>
                <a:sym typeface="Arial"/>
              </a:rPr>
              <a:t>SR</a:t>
            </a:r>
            <a:r>
              <a:rPr lang="en-US" sz="1800">
                <a:solidFill>
                  <a:schemeClr val="dk1"/>
                </a:solidFill>
                <a:latin typeface="Arial"/>
                <a:ea typeface="Arial"/>
                <a:cs typeface="Arial"/>
                <a:sym typeface="Arial"/>
              </a:rPr>
              <a:t>)  which is the weighted sum of two loss components : content loss and adversarial loss. This loss is very important for the performance of the generator architecture:</a:t>
            </a:r>
            <a:endParaRPr sz="1800">
              <a:solidFill>
                <a:schemeClr val="dk1"/>
              </a:solidFill>
              <a:latin typeface="Arial"/>
              <a:ea typeface="Arial"/>
              <a:cs typeface="Arial"/>
              <a:sym typeface="Arial"/>
            </a:endParaRPr>
          </a:p>
        </p:txBody>
      </p:sp>
      <p:sp>
        <p:nvSpPr>
          <p:cNvPr id="241" name="Google Shape;241;p45"/>
          <p:cNvSpPr txBox="1"/>
          <p:nvPr/>
        </p:nvSpPr>
        <p:spPr>
          <a:xfrm>
            <a:off x="681506" y="3211669"/>
            <a:ext cx="6137453"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Content Loss: </a:t>
            </a:r>
            <a:r>
              <a:rPr lang="en-US" sz="1800">
                <a:solidFill>
                  <a:schemeClr val="dk1"/>
                </a:solidFill>
                <a:latin typeface="Arial"/>
                <a:ea typeface="Arial"/>
                <a:cs typeface="Arial"/>
                <a:sym typeface="Arial"/>
              </a:rPr>
              <a:t>We use two types of content loss in this paper : pixelwise MSE loss for the SRResnet architecture, which is most common MSE loss for image Super Resolution. However MSE loss does not able to deal with high frequency content in the image that resulted in producing overly smooth images.This VGG loss is based on the ReLU activation layers of the pre-trained 19 layer VGG network. This loss is defined as follows:</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45"/>
          <p:cNvSpPr txBox="1"/>
          <p:nvPr/>
        </p:nvSpPr>
        <p:spPr>
          <a:xfrm>
            <a:off x="7874894" y="3058732"/>
            <a:ext cx="3863661" cy="30855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Text&#10;&#10;Description automatically generated" id="243" name="Google Shape;243;p45"/>
          <p:cNvPicPr preferRelativeResize="0"/>
          <p:nvPr/>
        </p:nvPicPr>
        <p:blipFill rotWithShape="1">
          <a:blip r:embed="rId3">
            <a:alphaModFix/>
          </a:blip>
          <a:srcRect b="0" l="0" r="0" t="0"/>
          <a:stretch/>
        </p:blipFill>
        <p:spPr>
          <a:xfrm>
            <a:off x="7321639" y="4647919"/>
            <a:ext cx="4567707" cy="1039455"/>
          </a:xfrm>
          <a:prstGeom prst="rect">
            <a:avLst/>
          </a:prstGeom>
          <a:noFill/>
          <a:ln>
            <a:noFill/>
          </a:ln>
        </p:spPr>
      </p:pic>
      <p:pic>
        <p:nvPicPr>
          <p:cNvPr descr="Text&#10;&#10;Description automatically generated" id="244" name="Google Shape;244;p45"/>
          <p:cNvPicPr preferRelativeResize="0"/>
          <p:nvPr/>
        </p:nvPicPr>
        <p:blipFill rotWithShape="1">
          <a:blip r:embed="rId4">
            <a:alphaModFix/>
          </a:blip>
          <a:srcRect b="0" l="0" r="0" t="0"/>
          <a:stretch/>
        </p:blipFill>
        <p:spPr>
          <a:xfrm>
            <a:off x="7214316" y="3018113"/>
            <a:ext cx="4127678" cy="12725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Loss Function</a:t>
            </a:r>
            <a:endParaRPr/>
          </a:p>
        </p:txBody>
      </p:sp>
      <p:sp>
        <p:nvSpPr>
          <p:cNvPr id="250" name="Google Shape;250;p46"/>
          <p:cNvSpPr txBox="1"/>
          <p:nvPr/>
        </p:nvSpPr>
        <p:spPr>
          <a:xfrm>
            <a:off x="872007" y="1972077"/>
            <a:ext cx="4440528" cy="218521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700"/>
              <a:buFont typeface="Arial"/>
              <a:buChar char="•"/>
            </a:pPr>
            <a:r>
              <a:rPr b="1" lang="en-US" sz="1700">
                <a:solidFill>
                  <a:schemeClr val="dk1"/>
                </a:solidFill>
                <a:latin typeface="Arial"/>
                <a:ea typeface="Arial"/>
                <a:cs typeface="Arial"/>
                <a:sym typeface="Arial"/>
              </a:rPr>
              <a:t>Adversarial Loss</a:t>
            </a:r>
            <a:r>
              <a:rPr lang="en-US" sz="1700">
                <a:solidFill>
                  <a:schemeClr val="dk1"/>
                </a:solidFill>
                <a:latin typeface="Arial"/>
                <a:ea typeface="Arial"/>
                <a:cs typeface="Arial"/>
                <a:sym typeface="Arial"/>
              </a:rPr>
              <a:t>: </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n-US" sz="1700">
                <a:solidFill>
                  <a:schemeClr val="dk1"/>
                </a:solidFill>
                <a:latin typeface="Arial"/>
                <a:ea typeface="Arial"/>
                <a:cs typeface="Arial"/>
                <a:sym typeface="Arial"/>
              </a:rPr>
              <a:t>The Adversarial loss is the loss function that forces the generator to image more similar to high resolution image by using a discriminator that is trained to differentiate between high resolution and super resolution images.</a:t>
            </a:r>
            <a:endParaRPr sz="1700">
              <a:solidFill>
                <a:schemeClr val="dk1"/>
              </a:solidFill>
              <a:latin typeface="Arial"/>
              <a:ea typeface="Arial"/>
              <a:cs typeface="Arial"/>
              <a:sym typeface="Arial"/>
            </a:endParaRPr>
          </a:p>
          <a:p>
            <a:pPr indent="0" lvl="0" marL="0" marR="0" rtl="0" algn="l">
              <a:spcBef>
                <a:spcPts val="0"/>
              </a:spcBef>
              <a:spcAft>
                <a:spcPts val="0"/>
              </a:spcAft>
              <a:buNone/>
            </a:pPr>
            <a:r>
              <a:t/>
            </a:r>
            <a:endParaRPr sz="1700">
              <a:solidFill>
                <a:srgbClr val="FFFFFF"/>
              </a:solidFill>
              <a:latin typeface="Arial"/>
              <a:ea typeface="Arial"/>
              <a:cs typeface="Arial"/>
              <a:sym typeface="Arial"/>
            </a:endParaRPr>
          </a:p>
        </p:txBody>
      </p:sp>
      <p:sp>
        <p:nvSpPr>
          <p:cNvPr id="251" name="Google Shape;251;p46"/>
          <p:cNvSpPr txBox="1"/>
          <p:nvPr/>
        </p:nvSpPr>
        <p:spPr>
          <a:xfrm>
            <a:off x="6949225" y="1972077"/>
            <a:ext cx="3769753" cy="42124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52" name="Google Shape;252;p46"/>
          <p:cNvPicPr preferRelativeResize="0"/>
          <p:nvPr/>
        </p:nvPicPr>
        <p:blipFill rotWithShape="1">
          <a:blip r:embed="rId3">
            <a:alphaModFix/>
          </a:blip>
          <a:srcRect b="0" l="0" r="0" t="0"/>
          <a:stretch/>
        </p:blipFill>
        <p:spPr>
          <a:xfrm>
            <a:off x="6352773" y="2428943"/>
            <a:ext cx="4863385" cy="1377636"/>
          </a:xfrm>
          <a:prstGeom prst="rect">
            <a:avLst/>
          </a:prstGeom>
          <a:noFill/>
          <a:ln>
            <a:noFill/>
          </a:ln>
        </p:spPr>
      </p:pic>
      <p:pic>
        <p:nvPicPr>
          <p:cNvPr id="253" name="Google Shape;253;p46"/>
          <p:cNvPicPr preferRelativeResize="0"/>
          <p:nvPr/>
        </p:nvPicPr>
        <p:blipFill rotWithShape="1">
          <a:blip r:embed="rId4">
            <a:alphaModFix/>
          </a:blip>
          <a:srcRect b="0" l="0" r="0" t="0"/>
          <a:stretch/>
        </p:blipFill>
        <p:spPr>
          <a:xfrm>
            <a:off x="6452315" y="4729745"/>
            <a:ext cx="5437030" cy="1390961"/>
          </a:xfrm>
          <a:prstGeom prst="rect">
            <a:avLst/>
          </a:prstGeom>
          <a:noFill/>
          <a:ln>
            <a:noFill/>
          </a:ln>
        </p:spPr>
      </p:pic>
      <p:sp>
        <p:nvSpPr>
          <p:cNvPr id="254" name="Google Shape;254;p46"/>
          <p:cNvSpPr txBox="1"/>
          <p:nvPr/>
        </p:nvSpPr>
        <p:spPr>
          <a:xfrm>
            <a:off x="686874" y="4961049"/>
            <a:ext cx="40487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Therefore total content loss of this architecture is:</a:t>
            </a:r>
            <a:endParaRPr sz="1800">
              <a:solidFill>
                <a:schemeClr val="dk1"/>
              </a:solidFill>
              <a:latin typeface="Arial"/>
              <a:ea typeface="Arial"/>
              <a:cs typeface="Arial"/>
              <a:sym typeface="Arial"/>
            </a:endParaRPr>
          </a:p>
        </p:txBody>
      </p:sp>
      <p:sp>
        <p:nvSpPr>
          <p:cNvPr id="255" name="Google Shape;255;p46"/>
          <p:cNvSpPr/>
          <p:nvPr/>
        </p:nvSpPr>
        <p:spPr>
          <a:xfrm>
            <a:off x="4743718" y="4961049"/>
            <a:ext cx="1609857" cy="472226"/>
          </a:xfrm>
          <a:prstGeom prst="rightArrow">
            <a:avLst>
              <a:gd fmla="val 50000" name="adj1"/>
              <a:gd fmla="val 50000" name="adj2"/>
            </a:avLst>
          </a:prstGeom>
          <a:solidFill>
            <a:srgbClr val="262626"/>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7"/>
          <p:cNvSpPr txBox="1"/>
          <p:nvPr/>
        </p:nvSpPr>
        <p:spPr>
          <a:xfrm>
            <a:off x="208119" y="3066876"/>
            <a:ext cx="11573197" cy="72424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Arial"/>
              <a:buNone/>
            </a:pPr>
            <a:r>
              <a:rPr b="0" lang="en-US" sz="3200">
                <a:solidFill>
                  <a:schemeClr val="lt1"/>
                </a:solidFill>
                <a:latin typeface="Arial"/>
                <a:ea typeface="Arial"/>
                <a:cs typeface="Arial"/>
                <a:sym typeface="Arial"/>
              </a:rPr>
              <a:t>THANK YOU</a:t>
            </a:r>
            <a:endParaRPr b="0" sz="3200">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4" name="Shape 264"/>
        <p:cNvGrpSpPr/>
        <p:nvPr/>
      </p:nvGrpSpPr>
      <p:grpSpPr>
        <a:xfrm>
          <a:off x="0" y="0"/>
          <a:ext cx="0" cy="0"/>
          <a:chOff x="0" y="0"/>
          <a:chExt cx="0" cy="0"/>
        </a:xfrm>
      </p:grpSpPr>
      <p:sp>
        <p:nvSpPr>
          <p:cNvPr id="265" name="Google Shape;265;p4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MIRNet kernal model</a:t>
            </a:r>
            <a:endParaRPr/>
          </a:p>
        </p:txBody>
      </p:sp>
      <p:pic>
        <p:nvPicPr>
          <p:cNvPr id="266" name="Google Shape;266;p48"/>
          <p:cNvPicPr preferRelativeResize="0"/>
          <p:nvPr/>
        </p:nvPicPr>
        <p:blipFill rotWithShape="1">
          <a:blip r:embed="rId3">
            <a:alphaModFix/>
          </a:blip>
          <a:srcRect b="0" l="0" r="0" t="0"/>
          <a:stretch/>
        </p:blipFill>
        <p:spPr>
          <a:xfrm>
            <a:off x="1957803" y="1063756"/>
            <a:ext cx="8276393" cy="56657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p49"/>
          <p:cNvSpPr txBox="1"/>
          <p:nvPr/>
        </p:nvSpPr>
        <p:spPr>
          <a:xfrm>
            <a:off x="323529" y="339509"/>
            <a:ext cx="11573197" cy="72424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Special Attention and Channel Attention</a:t>
            </a:r>
            <a:endParaRPr sz="2800">
              <a:solidFill>
                <a:schemeClr val="dk1"/>
              </a:solidFill>
              <a:latin typeface="Arial"/>
              <a:ea typeface="Arial"/>
              <a:cs typeface="Arial"/>
              <a:sym typeface="Arial"/>
            </a:endParaRPr>
          </a:p>
        </p:txBody>
      </p:sp>
      <p:pic>
        <p:nvPicPr>
          <p:cNvPr id="272" name="Google Shape;272;p49"/>
          <p:cNvPicPr preferRelativeResize="0"/>
          <p:nvPr/>
        </p:nvPicPr>
        <p:blipFill rotWithShape="1">
          <a:blip r:embed="rId3">
            <a:alphaModFix/>
          </a:blip>
          <a:srcRect b="0" l="0" r="0" t="0"/>
          <a:stretch/>
        </p:blipFill>
        <p:spPr>
          <a:xfrm>
            <a:off x="2107180" y="1063756"/>
            <a:ext cx="8005893" cy="515566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6" name="Shape 276"/>
        <p:cNvGrpSpPr/>
        <p:nvPr/>
      </p:nvGrpSpPr>
      <p:grpSpPr>
        <a:xfrm>
          <a:off x="0" y="0"/>
          <a:ext cx="0" cy="0"/>
          <a:chOff x="0" y="0"/>
          <a:chExt cx="0" cy="0"/>
        </a:xfrm>
      </p:grpSpPr>
      <p:sp>
        <p:nvSpPr>
          <p:cNvPr id="277" name="Google Shape;277;p50"/>
          <p:cNvSpPr txBox="1"/>
          <p:nvPr/>
        </p:nvSpPr>
        <p:spPr>
          <a:xfrm>
            <a:off x="323529" y="339509"/>
            <a:ext cx="11573197" cy="72424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Dual Attention</a:t>
            </a:r>
            <a:endParaRPr sz="2800">
              <a:solidFill>
                <a:schemeClr val="dk1"/>
              </a:solidFill>
              <a:latin typeface="Arial"/>
              <a:ea typeface="Arial"/>
              <a:cs typeface="Arial"/>
              <a:sym typeface="Arial"/>
            </a:endParaRPr>
          </a:p>
        </p:txBody>
      </p:sp>
      <p:pic>
        <p:nvPicPr>
          <p:cNvPr id="278" name="Google Shape;278;p50"/>
          <p:cNvPicPr preferRelativeResize="0"/>
          <p:nvPr/>
        </p:nvPicPr>
        <p:blipFill rotWithShape="1">
          <a:blip r:embed="rId3">
            <a:alphaModFix/>
          </a:blip>
          <a:srcRect b="0" l="0" r="0" t="0"/>
          <a:stretch/>
        </p:blipFill>
        <p:spPr>
          <a:xfrm>
            <a:off x="2107180" y="2158304"/>
            <a:ext cx="8005893" cy="29665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51"/>
          <p:cNvSpPr txBox="1"/>
          <p:nvPr/>
        </p:nvSpPr>
        <p:spPr>
          <a:xfrm>
            <a:off x="323529" y="339509"/>
            <a:ext cx="11573197" cy="72424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US" sz="2800">
                <a:solidFill>
                  <a:schemeClr val="dk1"/>
                </a:solidFill>
                <a:latin typeface="Roboto"/>
                <a:ea typeface="Roboto"/>
                <a:cs typeface="Roboto"/>
                <a:sym typeface="Roboto"/>
              </a:rPr>
              <a:t>Multi-Scale Residual Block</a:t>
            </a:r>
            <a:endParaRPr sz="2800">
              <a:solidFill>
                <a:schemeClr val="dk1"/>
              </a:solidFill>
              <a:latin typeface="Arial"/>
              <a:ea typeface="Arial"/>
              <a:cs typeface="Arial"/>
              <a:sym typeface="Arial"/>
            </a:endParaRPr>
          </a:p>
        </p:txBody>
      </p:sp>
      <p:pic>
        <p:nvPicPr>
          <p:cNvPr id="284" name="Google Shape;284;p51"/>
          <p:cNvPicPr preferRelativeResize="0"/>
          <p:nvPr/>
        </p:nvPicPr>
        <p:blipFill rotWithShape="1">
          <a:blip r:embed="rId3">
            <a:alphaModFix/>
          </a:blip>
          <a:srcRect b="0" l="0" r="0" t="0"/>
          <a:stretch/>
        </p:blipFill>
        <p:spPr>
          <a:xfrm>
            <a:off x="6391441" y="1174068"/>
            <a:ext cx="5647702" cy="4909356"/>
          </a:xfrm>
          <a:prstGeom prst="rect">
            <a:avLst/>
          </a:prstGeom>
          <a:noFill/>
          <a:ln>
            <a:noFill/>
          </a:ln>
        </p:spPr>
      </p:pic>
      <p:pic>
        <p:nvPicPr>
          <p:cNvPr id="285" name="Google Shape;285;p51"/>
          <p:cNvPicPr preferRelativeResize="0"/>
          <p:nvPr/>
        </p:nvPicPr>
        <p:blipFill rotWithShape="1">
          <a:blip r:embed="rId4">
            <a:alphaModFix/>
          </a:blip>
          <a:srcRect b="0" l="0" r="0" t="0"/>
          <a:stretch/>
        </p:blipFill>
        <p:spPr>
          <a:xfrm>
            <a:off x="447443" y="1174068"/>
            <a:ext cx="5541461" cy="49093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sp>
        <p:nvSpPr>
          <p:cNvPr id="290" name="Google Shape;290;p52"/>
          <p:cNvSpPr txBox="1"/>
          <p:nvPr>
            <p:ph idx="1" type="body"/>
          </p:nvPr>
        </p:nvSpPr>
        <p:spPr>
          <a:xfrm>
            <a:off x="309401" y="380786"/>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Training</a:t>
            </a:r>
            <a:endParaRPr/>
          </a:p>
        </p:txBody>
      </p:sp>
      <p:pic>
        <p:nvPicPr>
          <p:cNvPr id="291" name="Google Shape;291;p52"/>
          <p:cNvPicPr preferRelativeResize="0"/>
          <p:nvPr/>
        </p:nvPicPr>
        <p:blipFill rotWithShape="1">
          <a:blip r:embed="rId3">
            <a:alphaModFix/>
          </a:blip>
          <a:srcRect b="0" l="0" r="0" t="0"/>
          <a:stretch/>
        </p:blipFill>
        <p:spPr>
          <a:xfrm>
            <a:off x="309401" y="1645642"/>
            <a:ext cx="5233099" cy="4284641"/>
          </a:xfrm>
          <a:prstGeom prst="rect">
            <a:avLst/>
          </a:prstGeom>
          <a:noFill/>
          <a:ln>
            <a:noFill/>
          </a:ln>
        </p:spPr>
      </p:pic>
      <p:pic>
        <p:nvPicPr>
          <p:cNvPr id="292" name="Google Shape;292;p52"/>
          <p:cNvPicPr preferRelativeResize="0"/>
          <p:nvPr/>
        </p:nvPicPr>
        <p:blipFill rotWithShape="1">
          <a:blip r:embed="rId4">
            <a:alphaModFix/>
          </a:blip>
          <a:srcRect b="0" l="0" r="0" t="0"/>
          <a:stretch/>
        </p:blipFill>
        <p:spPr>
          <a:xfrm>
            <a:off x="5751164" y="1970561"/>
            <a:ext cx="6131434" cy="36348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 name="Shape 296"/>
        <p:cNvGrpSpPr/>
        <p:nvPr/>
      </p:nvGrpSpPr>
      <p:grpSpPr>
        <a:xfrm>
          <a:off x="0" y="0"/>
          <a:ext cx="0" cy="0"/>
          <a:chOff x="0" y="0"/>
          <a:chExt cx="0" cy="0"/>
        </a:xfrm>
      </p:grpSpPr>
      <p:pic>
        <p:nvPicPr>
          <p:cNvPr id="297" name="Google Shape;297;p53"/>
          <p:cNvPicPr preferRelativeResize="0"/>
          <p:nvPr/>
        </p:nvPicPr>
        <p:blipFill rotWithShape="1">
          <a:blip r:embed="rId3">
            <a:alphaModFix/>
          </a:blip>
          <a:srcRect b="0" l="0" r="0" t="0"/>
          <a:stretch/>
        </p:blipFill>
        <p:spPr>
          <a:xfrm>
            <a:off x="645110" y="399868"/>
            <a:ext cx="10901779" cy="60582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27"/>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2" name="Google Shape;102;p27"/>
          <p:cNvSpPr/>
          <p:nvPr/>
        </p:nvSpPr>
        <p:spPr>
          <a:xfrm>
            <a:off x="0" y="0"/>
            <a:ext cx="4709160" cy="6858000"/>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3" name="Google Shape;103;p27"/>
          <p:cNvSpPr/>
          <p:nvPr/>
        </p:nvSpPr>
        <p:spPr>
          <a:xfrm>
            <a:off x="0" y="0"/>
            <a:ext cx="3284331" cy="6858000"/>
          </a:xfrm>
          <a:custGeom>
            <a:rect b="b" l="l" r="r" t="t"/>
            <a:pathLst>
              <a:path extrusionOk="0" h="6858000" w="4319042">
                <a:moveTo>
                  <a:pt x="0" y="0"/>
                </a:moveTo>
                <a:lnTo>
                  <a:pt x="1142888" y="0"/>
                </a:lnTo>
                <a:lnTo>
                  <a:pt x="4319042" y="6858000"/>
                </a:lnTo>
                <a:lnTo>
                  <a:pt x="0" y="6858000"/>
                </a:lnTo>
                <a:close/>
              </a:path>
            </a:pathLst>
          </a:custGeom>
          <a:solidFill>
            <a:schemeClr val="dk1">
              <a:alpha val="3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 name="Google Shape;104;p27"/>
          <p:cNvSpPr txBox="1"/>
          <p:nvPr/>
        </p:nvSpPr>
        <p:spPr>
          <a:xfrm>
            <a:off x="804672" y="640080"/>
            <a:ext cx="3282696" cy="5257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4400">
                <a:solidFill>
                  <a:schemeClr val="lt1"/>
                </a:solidFill>
                <a:latin typeface="Arial"/>
                <a:ea typeface="Arial"/>
                <a:cs typeface="Arial"/>
                <a:sym typeface="Arial"/>
              </a:rPr>
              <a:t>Problem Statement</a:t>
            </a:r>
            <a:endParaRPr/>
          </a:p>
        </p:txBody>
      </p:sp>
      <p:sp>
        <p:nvSpPr>
          <p:cNvPr id="105" name="Google Shape;105;p27"/>
          <p:cNvSpPr txBox="1"/>
          <p:nvPr/>
        </p:nvSpPr>
        <p:spPr>
          <a:xfrm>
            <a:off x="5358384" y="640081"/>
            <a:ext cx="6024654" cy="5257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Since a normal image is not clear and it may not show some useful information or its brightness level seems inappropriate, then to get rid of such problems, we perform image enhancement to get a better and clearer image</a:t>
            </a:r>
            <a:endParaRPr sz="17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 name="Shape 301"/>
        <p:cNvGrpSpPr/>
        <p:nvPr/>
      </p:nvGrpSpPr>
      <p:grpSpPr>
        <a:xfrm>
          <a:off x="0" y="0"/>
          <a:ext cx="0" cy="0"/>
          <a:chOff x="0" y="0"/>
          <a:chExt cx="0" cy="0"/>
        </a:xfrm>
      </p:grpSpPr>
      <p:pic>
        <p:nvPicPr>
          <p:cNvPr id="302" name="Google Shape;302;p54"/>
          <p:cNvPicPr preferRelativeResize="0"/>
          <p:nvPr/>
        </p:nvPicPr>
        <p:blipFill rotWithShape="1">
          <a:blip r:embed="rId3">
            <a:alphaModFix/>
          </a:blip>
          <a:srcRect b="0" l="0" r="0" t="0"/>
          <a:stretch/>
        </p:blipFill>
        <p:spPr>
          <a:xfrm>
            <a:off x="751642" y="631535"/>
            <a:ext cx="10688715" cy="559492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55"/>
          <p:cNvSpPr txBox="1"/>
          <p:nvPr>
            <p:ph idx="1" type="body"/>
          </p:nvPr>
        </p:nvSpPr>
        <p:spPr>
          <a:xfrm>
            <a:off x="309401" y="408184"/>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Inference</a:t>
            </a:r>
            <a:endParaRPr/>
          </a:p>
        </p:txBody>
      </p:sp>
      <p:pic>
        <p:nvPicPr>
          <p:cNvPr id="308" name="Google Shape;308;p55"/>
          <p:cNvPicPr preferRelativeResize="0"/>
          <p:nvPr/>
        </p:nvPicPr>
        <p:blipFill rotWithShape="1">
          <a:blip r:embed="rId3">
            <a:alphaModFix/>
          </a:blip>
          <a:srcRect b="0" l="0" r="0" t="0"/>
          <a:stretch/>
        </p:blipFill>
        <p:spPr>
          <a:xfrm>
            <a:off x="2032965" y="1447968"/>
            <a:ext cx="8126070" cy="4639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28"/>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1" name="Google Shape;111;p28"/>
          <p:cNvSpPr/>
          <p:nvPr/>
        </p:nvSpPr>
        <p:spPr>
          <a:xfrm>
            <a:off x="0" y="0"/>
            <a:ext cx="4709160" cy="6858000"/>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2" name="Google Shape;112;p28"/>
          <p:cNvSpPr/>
          <p:nvPr/>
        </p:nvSpPr>
        <p:spPr>
          <a:xfrm>
            <a:off x="0" y="0"/>
            <a:ext cx="3284331" cy="6858000"/>
          </a:xfrm>
          <a:custGeom>
            <a:rect b="b" l="l" r="r" t="t"/>
            <a:pathLst>
              <a:path extrusionOk="0" h="6858000" w="4319042">
                <a:moveTo>
                  <a:pt x="0" y="0"/>
                </a:moveTo>
                <a:lnTo>
                  <a:pt x="1142888" y="0"/>
                </a:lnTo>
                <a:lnTo>
                  <a:pt x="4319042" y="6858000"/>
                </a:lnTo>
                <a:lnTo>
                  <a:pt x="0" y="6858000"/>
                </a:lnTo>
                <a:close/>
              </a:path>
            </a:pathLst>
          </a:custGeom>
          <a:solidFill>
            <a:schemeClr val="dk1">
              <a:alpha val="3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3" name="Google Shape;113;p28"/>
          <p:cNvSpPr txBox="1"/>
          <p:nvPr/>
        </p:nvSpPr>
        <p:spPr>
          <a:xfrm>
            <a:off x="804672" y="640080"/>
            <a:ext cx="3282696" cy="5257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4400">
                <a:solidFill>
                  <a:schemeClr val="lt1"/>
                </a:solidFill>
                <a:latin typeface="Arial"/>
                <a:ea typeface="Arial"/>
                <a:cs typeface="Arial"/>
                <a:sym typeface="Arial"/>
              </a:rPr>
              <a:t>Introduction</a:t>
            </a:r>
            <a:endParaRPr/>
          </a:p>
        </p:txBody>
      </p:sp>
      <p:sp>
        <p:nvSpPr>
          <p:cNvPr id="114" name="Google Shape;114;p28"/>
          <p:cNvSpPr txBox="1"/>
          <p:nvPr/>
        </p:nvSpPr>
        <p:spPr>
          <a:xfrm>
            <a:off x="5358384" y="640081"/>
            <a:ext cx="6024654" cy="5257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700"/>
              <a:buFont typeface="Arial"/>
              <a:buChar char="•"/>
            </a:pPr>
            <a:r>
              <a:rPr i="0" lang="en-US" sz="1700">
                <a:solidFill>
                  <a:schemeClr val="dk1"/>
                </a:solidFill>
                <a:latin typeface="Arial"/>
                <a:ea typeface="Arial"/>
                <a:cs typeface="Arial"/>
                <a:sym typeface="Arial"/>
              </a:rPr>
              <a:t>Image Enhancement is basically improving the interpretability or perception of information in images for human viewers and providing ‘better’ input for other automated image processing techniques. The principal objective of Image Enhancement is to modify attributes of an image to make it more suitable for a given task and a specific observer</a:t>
            </a:r>
            <a:endParaRPr/>
          </a:p>
          <a:p>
            <a:pPr indent="107950" lvl="0" marL="0" marR="0" rtl="0" algn="l">
              <a:lnSpc>
                <a:spcPct val="90000"/>
              </a:lnSpc>
              <a:spcBef>
                <a:spcPts val="600"/>
              </a:spcBef>
              <a:spcAft>
                <a:spcPts val="0"/>
              </a:spcAft>
              <a:buClr>
                <a:schemeClr val="dk1"/>
              </a:buClr>
              <a:buSzPts val="1700"/>
              <a:buFont typeface="Arial"/>
              <a:buNone/>
            </a:pPr>
            <a:r>
              <a:t/>
            </a:r>
            <a:endParaRPr i="0" sz="1700">
              <a:solidFill>
                <a:schemeClr val="dk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1700"/>
              <a:buFont typeface="Arial"/>
              <a:buChar char="•"/>
            </a:pPr>
            <a:r>
              <a:rPr lang="en-US" sz="1700">
                <a:solidFill>
                  <a:schemeClr val="dk1"/>
                </a:solidFill>
                <a:latin typeface="Arial"/>
                <a:ea typeface="Arial"/>
                <a:cs typeface="Arial"/>
                <a:sym typeface="Arial"/>
              </a:rPr>
              <a:t>With the goal of recovering high-quality image content from its degraded version, image restoration enjoys numerous applications, such as in surveillance, computational photography, medical imaging, and remote sensing. Recently, convolutional neural networks (CNNs) have achieved dramatic improvements over conventional approaches for image restoration task. Existing CNN-based methods typically operate either on full-resolution or on progressively low-resolution representations. In the former case, spatially precise but contextually less robust results are achieved, while in the latter case, semantically reliable but spatially less accurate outputs are generated</a:t>
            </a:r>
            <a:endParaRPr sz="1700">
              <a:solidFill>
                <a:schemeClr val="dk1"/>
              </a:solidFill>
              <a:latin typeface="Arial"/>
              <a:ea typeface="Arial"/>
              <a:cs typeface="Arial"/>
              <a:sym typeface="Arial"/>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29"/>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0" name="Google Shape;120;p29"/>
          <p:cNvSpPr/>
          <p:nvPr/>
        </p:nvSpPr>
        <p:spPr>
          <a:xfrm>
            <a:off x="0" y="0"/>
            <a:ext cx="4709160" cy="6858000"/>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1" name="Google Shape;121;p29"/>
          <p:cNvSpPr/>
          <p:nvPr/>
        </p:nvSpPr>
        <p:spPr>
          <a:xfrm>
            <a:off x="0" y="0"/>
            <a:ext cx="3284331" cy="6858000"/>
          </a:xfrm>
          <a:custGeom>
            <a:rect b="b" l="l" r="r" t="t"/>
            <a:pathLst>
              <a:path extrusionOk="0" h="6858000" w="4319042">
                <a:moveTo>
                  <a:pt x="0" y="0"/>
                </a:moveTo>
                <a:lnTo>
                  <a:pt x="1142888" y="0"/>
                </a:lnTo>
                <a:lnTo>
                  <a:pt x="4319042" y="6858000"/>
                </a:lnTo>
                <a:lnTo>
                  <a:pt x="0" y="6858000"/>
                </a:lnTo>
                <a:close/>
              </a:path>
            </a:pathLst>
          </a:custGeom>
          <a:solidFill>
            <a:schemeClr val="dk1">
              <a:alpha val="3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2" name="Google Shape;122;p29"/>
          <p:cNvSpPr txBox="1"/>
          <p:nvPr/>
        </p:nvSpPr>
        <p:spPr>
          <a:xfrm>
            <a:off x="506426" y="640080"/>
            <a:ext cx="3696307" cy="5257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i="0" lang="en-US" sz="4400">
                <a:solidFill>
                  <a:schemeClr val="lt1"/>
                </a:solidFill>
                <a:latin typeface="Open Sans"/>
                <a:ea typeface="Open Sans"/>
                <a:cs typeface="Open Sans"/>
                <a:sym typeface="Open Sans"/>
              </a:rPr>
              <a:t>LoL Dataset</a:t>
            </a:r>
            <a:r>
              <a:rPr b="0" i="0" lang="en-US" sz="4400">
                <a:solidFill>
                  <a:schemeClr val="lt1"/>
                </a:solidFill>
                <a:latin typeface="Open Sans"/>
                <a:ea typeface="Open Sans"/>
                <a:cs typeface="Open Sans"/>
                <a:sym typeface="Open Sans"/>
              </a:rPr>
              <a:t> </a:t>
            </a:r>
            <a:endParaRPr sz="4400">
              <a:solidFill>
                <a:schemeClr val="lt1"/>
              </a:solidFill>
              <a:latin typeface="Open Sans"/>
              <a:ea typeface="Open Sans"/>
              <a:cs typeface="Open Sans"/>
              <a:sym typeface="Open Sans"/>
            </a:endParaRPr>
          </a:p>
          <a:p>
            <a:pPr indent="0" lvl="0" marL="0" marR="0" rtl="0" algn="l">
              <a:lnSpc>
                <a:spcPct val="90000"/>
              </a:lnSpc>
              <a:spcBef>
                <a:spcPts val="600"/>
              </a:spcBef>
              <a:spcAft>
                <a:spcPts val="0"/>
              </a:spcAft>
              <a:buNone/>
            </a:pPr>
            <a:r>
              <a:rPr lang="en-US" sz="4400">
                <a:solidFill>
                  <a:schemeClr val="lt1"/>
                </a:solidFill>
                <a:latin typeface="Open Sans"/>
                <a:ea typeface="Open Sans"/>
                <a:cs typeface="Open Sans"/>
                <a:sym typeface="Open Sans"/>
              </a:rPr>
              <a:t>For MIRNet</a:t>
            </a:r>
            <a:endParaRPr sz="4400">
              <a:solidFill>
                <a:schemeClr val="lt1"/>
              </a:solidFill>
              <a:latin typeface="Open Sans"/>
              <a:ea typeface="Open Sans"/>
              <a:cs typeface="Open Sans"/>
              <a:sym typeface="Open Sans"/>
            </a:endParaRPr>
          </a:p>
        </p:txBody>
      </p:sp>
      <p:sp>
        <p:nvSpPr>
          <p:cNvPr id="123" name="Google Shape;123;p29"/>
          <p:cNvSpPr txBox="1"/>
          <p:nvPr/>
        </p:nvSpPr>
        <p:spPr>
          <a:xfrm>
            <a:off x="5402558" y="2274838"/>
            <a:ext cx="609452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12529"/>
                </a:solidFill>
                <a:latin typeface="Open Sans"/>
                <a:ea typeface="Open Sans"/>
                <a:cs typeface="Open Sans"/>
                <a:sym typeface="Open Sans"/>
              </a:rPr>
              <a:t>The LOL (Low-Light) dataset is a benchmark dataset designed to address the real-world challenge of low-light image enhancement. The LOL dataset is divided into 485 training pairs and 15 testing pairs and contains 500 low-light and normal-light image pairs. The noise in the low-light image was created during the photo-taking procedure. The majority of the photos are of interiors. The photos are all 400×600 pixels in size.</a:t>
            </a:r>
            <a:endParaRPr sz="180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12529"/>
              </a:buClr>
              <a:buSzPts val="2400"/>
              <a:buNone/>
            </a:pPr>
            <a:r>
              <a:rPr b="0" i="0" lang="en-US" sz="2400">
                <a:solidFill>
                  <a:srgbClr val="212529"/>
                </a:solidFill>
                <a:latin typeface="Open Sans"/>
                <a:ea typeface="Open Sans"/>
                <a:cs typeface="Open Sans"/>
                <a:sym typeface="Open Sans"/>
              </a:rPr>
              <a:t>485 training pairs</a:t>
            </a:r>
            <a:endParaRPr sz="2400"/>
          </a:p>
        </p:txBody>
      </p:sp>
      <p:sp>
        <p:nvSpPr>
          <p:cNvPr id="129" name="Google Shape;129;p30"/>
          <p:cNvSpPr txBox="1"/>
          <p:nvPr/>
        </p:nvSpPr>
        <p:spPr>
          <a:xfrm>
            <a:off x="1199535" y="121151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529"/>
                </a:solidFill>
                <a:latin typeface="Open Sans"/>
                <a:ea typeface="Open Sans"/>
                <a:cs typeface="Open Sans"/>
                <a:sym typeface="Open Sans"/>
              </a:rPr>
              <a:t>-high </a:t>
            </a:r>
            <a:endParaRPr sz="1800">
              <a:solidFill>
                <a:schemeClr val="dk1"/>
              </a:solidFill>
              <a:latin typeface="Arial"/>
              <a:ea typeface="Arial"/>
              <a:cs typeface="Arial"/>
              <a:sym typeface="Arial"/>
            </a:endParaRPr>
          </a:p>
        </p:txBody>
      </p:sp>
      <p:sp>
        <p:nvSpPr>
          <p:cNvPr id="130" name="Google Shape;130;p30"/>
          <p:cNvSpPr txBox="1"/>
          <p:nvPr/>
        </p:nvSpPr>
        <p:spPr>
          <a:xfrm>
            <a:off x="6872749" y="121151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529"/>
                </a:solidFill>
                <a:latin typeface="Open Sans"/>
                <a:ea typeface="Open Sans"/>
                <a:cs typeface="Open Sans"/>
                <a:sym typeface="Open Sans"/>
              </a:rPr>
              <a:t>-low </a:t>
            </a:r>
            <a:endParaRPr sz="1800">
              <a:solidFill>
                <a:schemeClr val="dk1"/>
              </a:solidFill>
              <a:latin typeface="Arial"/>
              <a:ea typeface="Arial"/>
              <a:cs typeface="Arial"/>
              <a:sym typeface="Arial"/>
            </a:endParaRPr>
          </a:p>
        </p:txBody>
      </p:sp>
      <p:pic>
        <p:nvPicPr>
          <p:cNvPr id="131" name="Google Shape;131;p30"/>
          <p:cNvPicPr preferRelativeResize="0"/>
          <p:nvPr/>
        </p:nvPicPr>
        <p:blipFill rotWithShape="1">
          <a:blip r:embed="rId3">
            <a:alphaModFix/>
          </a:blip>
          <a:srcRect b="0" l="0" r="0" t="0"/>
          <a:stretch/>
        </p:blipFill>
        <p:spPr>
          <a:xfrm>
            <a:off x="187032" y="1909455"/>
            <a:ext cx="5703864" cy="3039090"/>
          </a:xfrm>
          <a:prstGeom prst="rect">
            <a:avLst/>
          </a:prstGeom>
          <a:noFill/>
          <a:ln>
            <a:noFill/>
          </a:ln>
        </p:spPr>
      </p:pic>
      <p:pic>
        <p:nvPicPr>
          <p:cNvPr id="132" name="Google Shape;132;p30"/>
          <p:cNvPicPr preferRelativeResize="0"/>
          <p:nvPr/>
        </p:nvPicPr>
        <p:blipFill rotWithShape="1">
          <a:blip r:embed="rId4">
            <a:alphaModFix/>
          </a:blip>
          <a:srcRect b="0" l="0" r="0" t="0"/>
          <a:stretch/>
        </p:blipFill>
        <p:spPr>
          <a:xfrm>
            <a:off x="6164607" y="1863966"/>
            <a:ext cx="5840361" cy="31300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1"/>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12529"/>
              </a:buClr>
              <a:buSzPts val="2400"/>
              <a:buNone/>
            </a:pPr>
            <a:r>
              <a:rPr b="0" i="0" lang="en-US" sz="2400">
                <a:solidFill>
                  <a:srgbClr val="212529"/>
                </a:solidFill>
                <a:latin typeface="Open Sans"/>
                <a:ea typeface="Open Sans"/>
                <a:cs typeface="Open Sans"/>
                <a:sym typeface="Open Sans"/>
              </a:rPr>
              <a:t>15 testing pairs</a:t>
            </a:r>
            <a:endParaRPr sz="2400"/>
          </a:p>
        </p:txBody>
      </p:sp>
      <p:sp>
        <p:nvSpPr>
          <p:cNvPr id="138" name="Google Shape;138;p31"/>
          <p:cNvSpPr txBox="1"/>
          <p:nvPr/>
        </p:nvSpPr>
        <p:spPr>
          <a:xfrm>
            <a:off x="1199535" y="121151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529"/>
                </a:solidFill>
                <a:latin typeface="Open Sans"/>
                <a:ea typeface="Open Sans"/>
                <a:cs typeface="Open Sans"/>
                <a:sym typeface="Open Sans"/>
              </a:rPr>
              <a:t>-high </a:t>
            </a:r>
            <a:endParaRPr sz="1800">
              <a:solidFill>
                <a:schemeClr val="dk1"/>
              </a:solidFill>
              <a:latin typeface="Arial"/>
              <a:ea typeface="Arial"/>
              <a:cs typeface="Arial"/>
              <a:sym typeface="Arial"/>
            </a:endParaRPr>
          </a:p>
        </p:txBody>
      </p:sp>
      <p:sp>
        <p:nvSpPr>
          <p:cNvPr id="139" name="Google Shape;139;p31"/>
          <p:cNvSpPr txBox="1"/>
          <p:nvPr/>
        </p:nvSpPr>
        <p:spPr>
          <a:xfrm>
            <a:off x="6872749" y="121151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529"/>
                </a:solidFill>
                <a:latin typeface="Open Sans"/>
                <a:ea typeface="Open Sans"/>
                <a:cs typeface="Open Sans"/>
                <a:sym typeface="Open Sans"/>
              </a:rPr>
              <a:t>-low </a:t>
            </a:r>
            <a:endParaRPr sz="1800">
              <a:solidFill>
                <a:schemeClr val="dk1"/>
              </a:solidFill>
              <a:latin typeface="Arial"/>
              <a:ea typeface="Arial"/>
              <a:cs typeface="Arial"/>
              <a:sym typeface="Arial"/>
            </a:endParaRPr>
          </a:p>
        </p:txBody>
      </p:sp>
      <p:pic>
        <p:nvPicPr>
          <p:cNvPr id="140" name="Google Shape;140;p31"/>
          <p:cNvPicPr preferRelativeResize="0"/>
          <p:nvPr/>
        </p:nvPicPr>
        <p:blipFill rotWithShape="1">
          <a:blip r:embed="rId3">
            <a:alphaModFix/>
          </a:blip>
          <a:srcRect b="0" l="0" r="0" t="0"/>
          <a:stretch/>
        </p:blipFill>
        <p:spPr>
          <a:xfrm>
            <a:off x="200903" y="1909455"/>
            <a:ext cx="5676121" cy="3039090"/>
          </a:xfrm>
          <a:prstGeom prst="rect">
            <a:avLst/>
          </a:prstGeom>
          <a:noFill/>
          <a:ln>
            <a:noFill/>
          </a:ln>
        </p:spPr>
      </p:pic>
      <p:pic>
        <p:nvPicPr>
          <p:cNvPr id="141" name="Google Shape;141;p31"/>
          <p:cNvPicPr preferRelativeResize="0"/>
          <p:nvPr/>
        </p:nvPicPr>
        <p:blipFill rotWithShape="1">
          <a:blip r:embed="rId4">
            <a:alphaModFix/>
          </a:blip>
          <a:srcRect b="0" l="0" r="0" t="0"/>
          <a:stretch/>
        </p:blipFill>
        <p:spPr>
          <a:xfrm>
            <a:off x="6167443" y="1863966"/>
            <a:ext cx="5834689" cy="31300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MIRNet model</a:t>
            </a:r>
            <a:endParaRPr/>
          </a:p>
        </p:txBody>
      </p:sp>
      <p:pic>
        <p:nvPicPr>
          <p:cNvPr id="147" name="Google Shape;147;p32"/>
          <p:cNvPicPr preferRelativeResize="0"/>
          <p:nvPr/>
        </p:nvPicPr>
        <p:blipFill rotWithShape="1">
          <a:blip r:embed="rId3">
            <a:alphaModFix/>
          </a:blip>
          <a:srcRect b="0" l="0" r="0" t="0"/>
          <a:stretch/>
        </p:blipFill>
        <p:spPr>
          <a:xfrm>
            <a:off x="1802681" y="1447968"/>
            <a:ext cx="8586638" cy="4639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3"/>
          <p:cNvSpPr txBox="1"/>
          <p:nvPr>
            <p:ph idx="1" type="body"/>
          </p:nvPr>
        </p:nvSpPr>
        <p:spPr>
          <a:xfrm>
            <a:off x="309401" y="408184"/>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Inference on test image</a:t>
            </a:r>
            <a:endParaRPr/>
          </a:p>
        </p:txBody>
      </p:sp>
      <p:pic>
        <p:nvPicPr>
          <p:cNvPr id="153" name="Google Shape;153;p33"/>
          <p:cNvPicPr preferRelativeResize="0"/>
          <p:nvPr/>
        </p:nvPicPr>
        <p:blipFill rotWithShape="1">
          <a:blip r:embed="rId3">
            <a:alphaModFix/>
          </a:blip>
          <a:srcRect b="0" l="0" r="0" t="0"/>
          <a:stretch/>
        </p:blipFill>
        <p:spPr>
          <a:xfrm>
            <a:off x="2149960" y="1447968"/>
            <a:ext cx="7892080" cy="4639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ALLPPT-607">
      <a:dk1>
        <a:srgbClr val="000000"/>
      </a:dk1>
      <a:lt1>
        <a:srgbClr val="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Break Slide Master">
  <a:themeElements>
    <a:clrScheme name="ALLPPT-607">
      <a:dk1>
        <a:srgbClr val="000000"/>
      </a:dk1>
      <a:lt1>
        <a:srgbClr val="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607">
      <a:dk1>
        <a:srgbClr val="000000"/>
      </a:dk1>
      <a:lt1>
        <a:srgbClr val="FFFFFF"/>
      </a:lt1>
      <a:dk2>
        <a:srgbClr val="44546A"/>
      </a:dk2>
      <a:lt2>
        <a:srgbClr val="E7E6E6"/>
      </a:lt2>
      <a:accent1>
        <a:srgbClr val="02ECEC"/>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